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77" r:id="rId4"/>
    <p:sldId id="409" r:id="rId5"/>
    <p:sldId id="388" r:id="rId6"/>
    <p:sldId id="392" r:id="rId7"/>
    <p:sldId id="394" r:id="rId8"/>
    <p:sldId id="407" r:id="rId9"/>
    <p:sldId id="408" r:id="rId10"/>
    <p:sldId id="425" r:id="rId11"/>
    <p:sldId id="399" r:id="rId12"/>
    <p:sldId id="418" r:id="rId13"/>
    <p:sldId id="423" r:id="rId14"/>
    <p:sldId id="419" r:id="rId15"/>
    <p:sldId id="414" r:id="rId16"/>
    <p:sldId id="406" r:id="rId17"/>
    <p:sldId id="413" r:id="rId18"/>
    <p:sldId id="410" r:id="rId19"/>
    <p:sldId id="420" r:id="rId20"/>
    <p:sldId id="411" r:id="rId21"/>
    <p:sldId id="415" r:id="rId22"/>
    <p:sldId id="403" r:id="rId23"/>
    <p:sldId id="402" r:id="rId24"/>
    <p:sldId id="373" r:id="rId25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418C6"/>
    <a:srgbClr val="F80802"/>
    <a:srgbClr val="3333CC"/>
    <a:srgbClr val="000099"/>
    <a:srgbClr val="FFCCCC"/>
    <a:srgbClr val="CC9900"/>
    <a:srgbClr val="FFCC99"/>
    <a:srgbClr val="33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4660"/>
  </p:normalViewPr>
  <p:slideViewPr>
    <p:cSldViewPr>
      <p:cViewPr varScale="1">
        <p:scale>
          <a:sx n="91" d="100"/>
          <a:sy n="91" d="100"/>
        </p:scale>
        <p:origin x="10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EC26B-D897-4F7A-9184-3C08676487AD}" type="doc">
      <dgm:prSet loTypeId="urn:microsoft.com/office/officeart/2005/8/layout/cycle4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87E64FD-B19D-48F4-A20C-CEB5F92374E9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證期權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</a:t>
          </a:r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494AD5-00C9-4B78-A5E7-85D552F6B742}" type="parTrans" cxnId="{0EF6E449-BA59-4857-9A23-42BF9E16D087}">
      <dgm:prSet/>
      <dgm:spPr/>
      <dgm:t>
        <a:bodyPr/>
        <a:lstStyle/>
        <a:p>
          <a:endParaRPr lang="zh-TW" altLang="en-US"/>
        </a:p>
      </dgm:t>
    </dgm:pt>
    <dgm:pt modelId="{8B683D52-93EB-4523-904D-052FE6E8D01B}" type="sibTrans" cxnId="{0EF6E449-BA59-4857-9A23-42BF9E16D087}">
      <dgm:prSet/>
      <dgm:spPr/>
      <dgm:t>
        <a:bodyPr/>
        <a:lstStyle/>
        <a:p>
          <a:endParaRPr lang="zh-TW" altLang="en-US"/>
        </a:p>
      </dgm:t>
    </dgm:pt>
    <dgm:pt modelId="{9AEC9D1B-D6AB-42EF-9F07-F904A9AB8B0E}">
      <dgm:prSet phldrT="[文字]" custT="1"/>
      <dgm:spPr/>
      <dgm:t>
        <a:bodyPr/>
        <a:lstStyle/>
        <a:p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財富管理專業</a:t>
          </a:r>
          <a:endParaRPr lang="en-US" altLang="zh-TW" sz="2200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</a:p>
      </dgm:t>
    </dgm:pt>
    <dgm:pt modelId="{00466AD1-1288-432C-B6B6-794C3060A104}" type="parTrans" cxnId="{F460D5EA-0F69-4807-B225-7ACFC485A49D}">
      <dgm:prSet/>
      <dgm:spPr/>
      <dgm:t>
        <a:bodyPr/>
        <a:lstStyle/>
        <a:p>
          <a:endParaRPr lang="zh-TW" altLang="en-US"/>
        </a:p>
      </dgm:t>
    </dgm:pt>
    <dgm:pt modelId="{9A4AD321-4133-444F-B0A0-A8C2D2593E69}" type="sibTrans" cxnId="{F460D5EA-0F69-4807-B225-7ACFC485A49D}">
      <dgm:prSet/>
      <dgm:spPr/>
      <dgm:t>
        <a:bodyPr/>
        <a:lstStyle/>
        <a:p>
          <a:endParaRPr lang="zh-TW" altLang="en-US"/>
        </a:p>
      </dgm:t>
    </dgm:pt>
    <dgm:pt modelId="{B7996658-3F11-48E0-AF5B-ECA500386A54}">
      <dgm:prSet phldrT="[文字]" custT="1"/>
      <dgm:spPr/>
      <dgm:t>
        <a:bodyPr/>
        <a:lstStyle/>
        <a:p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海外基金、保險、債券以及</a:t>
          </a:r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PGN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ELN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等商品專業知識以及業務技巧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387BEB-29DD-4748-8298-323A23CA08FF}" type="parTrans" cxnId="{965C4A59-6F35-495A-9BBF-2DE09642293B}">
      <dgm:prSet/>
      <dgm:spPr/>
      <dgm:t>
        <a:bodyPr/>
        <a:lstStyle/>
        <a:p>
          <a:endParaRPr lang="zh-TW" altLang="en-US"/>
        </a:p>
      </dgm:t>
    </dgm:pt>
    <dgm:pt modelId="{E1A683B7-4918-48BA-9FCE-BE7086BB94A9}" type="sibTrans" cxnId="{965C4A59-6F35-495A-9BBF-2DE09642293B}">
      <dgm:prSet/>
      <dgm:spPr/>
      <dgm:t>
        <a:bodyPr/>
        <a:lstStyle/>
        <a:p>
          <a:endParaRPr lang="zh-TW" altLang="en-US"/>
        </a:p>
      </dgm:t>
    </dgm:pt>
    <dgm:pt modelId="{E18BD5A3-8337-4748-A677-F9FC21B0CFE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實作討論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59D652-C26E-4A92-BCF0-F7374185A5A0}" type="parTrans" cxnId="{78C45D0A-5494-47D5-AC32-E438F0108486}">
      <dgm:prSet/>
      <dgm:spPr/>
      <dgm:t>
        <a:bodyPr/>
        <a:lstStyle/>
        <a:p>
          <a:endParaRPr lang="zh-TW" altLang="en-US"/>
        </a:p>
      </dgm:t>
    </dgm:pt>
    <dgm:pt modelId="{E2D66534-19D7-495C-A665-193BB8D05AD1}" type="sibTrans" cxnId="{78C45D0A-5494-47D5-AC32-E438F0108486}">
      <dgm:prSet/>
      <dgm:spPr/>
      <dgm:t>
        <a:bodyPr/>
        <a:lstStyle/>
        <a:p>
          <a:endParaRPr lang="zh-TW" altLang="en-US"/>
        </a:p>
      </dgm:t>
    </dgm:pt>
    <dgm:pt modelId="{984E0F29-2C7A-4966-9C47-9BD904DC5E27}">
      <dgm:prSet phldrT="[文字]" custT="1"/>
      <dgm:spPr/>
      <dgm:t>
        <a:bodyPr/>
        <a:lstStyle/>
        <a:p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專業課程講授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414ABA-F2A4-4927-935E-439DD1BF4C15}" type="parTrans" cxnId="{2DC834EE-0F37-482E-985C-F00A5CD7B6D1}">
      <dgm:prSet/>
      <dgm:spPr/>
      <dgm:t>
        <a:bodyPr/>
        <a:lstStyle/>
        <a:p>
          <a:endParaRPr lang="zh-TW" altLang="en-US"/>
        </a:p>
      </dgm:t>
    </dgm:pt>
    <dgm:pt modelId="{3FE96B8C-F4D4-4D5C-8D09-49880E7088BD}" type="sibTrans" cxnId="{2DC834EE-0F37-482E-985C-F00A5CD7B6D1}">
      <dgm:prSet/>
      <dgm:spPr/>
      <dgm:t>
        <a:bodyPr/>
        <a:lstStyle/>
        <a:p>
          <a:endParaRPr lang="zh-TW" altLang="en-US"/>
        </a:p>
      </dgm:t>
    </dgm:pt>
    <dgm:pt modelId="{8CA646CC-45D7-448D-9608-D177B560406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實作討論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0F9C6C-14A8-40EC-91A9-E8C8E5A81BE8}" type="parTrans" cxnId="{9E6FC010-26B0-48D4-B65B-60A7FDD46CA7}">
      <dgm:prSet/>
      <dgm:spPr/>
      <dgm:t>
        <a:bodyPr/>
        <a:lstStyle/>
        <a:p>
          <a:endParaRPr lang="zh-TW" altLang="en-US"/>
        </a:p>
      </dgm:t>
    </dgm:pt>
    <dgm:pt modelId="{577F3694-CEFF-4BE1-824E-F362F69340A0}" type="sibTrans" cxnId="{9E6FC010-26B0-48D4-B65B-60A7FDD46CA7}">
      <dgm:prSet/>
      <dgm:spPr/>
      <dgm:t>
        <a:bodyPr/>
        <a:lstStyle/>
        <a:p>
          <a:endParaRPr lang="zh-TW" altLang="en-US"/>
        </a:p>
      </dgm:t>
    </dgm:pt>
    <dgm:pt modelId="{5D423F25-76CB-4D73-9F44-3A1F4C85E682}">
      <dgm:prSet phldrT="[文字]" custT="1"/>
      <dgm:spPr/>
      <dgm:t>
        <a:bodyPr/>
        <a:lstStyle/>
        <a:p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FC4796-DE00-4CBC-B265-C4FCA17A954E}" type="parTrans" cxnId="{5A5F1BB1-FB3B-43E1-ACB5-46D9A6CE8709}">
      <dgm:prSet/>
      <dgm:spPr/>
      <dgm:t>
        <a:bodyPr/>
        <a:lstStyle/>
        <a:p>
          <a:endParaRPr lang="zh-TW" altLang="en-US"/>
        </a:p>
      </dgm:t>
    </dgm:pt>
    <dgm:pt modelId="{588C12FE-B1D8-48E6-B1D6-1B1A8D311D84}" type="sibTrans" cxnId="{5A5F1BB1-FB3B-43E1-ACB5-46D9A6CE8709}">
      <dgm:prSet/>
      <dgm:spPr/>
      <dgm:t>
        <a:bodyPr/>
        <a:lstStyle/>
        <a:p>
          <a:endParaRPr lang="zh-TW" altLang="en-US"/>
        </a:p>
      </dgm:t>
    </dgm:pt>
    <dgm:pt modelId="{5445A818-BEE1-4474-B6DE-809E62E6FEA2}">
      <dgm:prSet phldrT="[文字]" custT="1"/>
      <dgm:spPr/>
      <dgm:t>
        <a:bodyPr/>
        <a:lstStyle/>
        <a:p>
          <a:r>
            <a:rPr lang="zh-TW" altLang="en-US" sz="1800" b="1" smtClean="0">
              <a:latin typeface="標楷體" panose="03000509000000000000" pitchFamily="65" charset="-120"/>
              <a:ea typeface="標楷體" panose="03000509000000000000" pitchFamily="65" charset="-120"/>
            </a:rPr>
            <a:t>證券交易規則與專業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ACF5B1-7DAB-444E-AEEA-23D21C8FDD31}" type="parTrans" cxnId="{3BC4B865-CB5B-4630-AF24-8B1CC80C321F}">
      <dgm:prSet/>
      <dgm:spPr/>
      <dgm:t>
        <a:bodyPr/>
        <a:lstStyle/>
        <a:p>
          <a:endParaRPr lang="zh-TW" altLang="en-US"/>
        </a:p>
      </dgm:t>
    </dgm:pt>
    <dgm:pt modelId="{867A97E3-E65C-453B-B642-409E27F4C182}" type="sibTrans" cxnId="{3BC4B865-CB5B-4630-AF24-8B1CC80C321F}">
      <dgm:prSet/>
      <dgm:spPr/>
      <dgm:t>
        <a:bodyPr/>
        <a:lstStyle/>
        <a:p>
          <a:endParaRPr lang="zh-TW" altLang="en-US"/>
        </a:p>
      </dgm:t>
    </dgm:pt>
    <dgm:pt modelId="{7DE4E7EB-3EFB-4805-9172-D92F6B5C49C9}">
      <dgm:prSet phldrT="[文字]" custT="1"/>
      <dgm:spPr/>
      <dgm:t>
        <a:bodyPr/>
        <a:lstStyle/>
        <a:p>
          <a:r>
            <a:rPr lang="zh-TW" altLang="en-US" sz="1800" b="1" smtClean="0">
              <a:latin typeface="標楷體" panose="03000509000000000000" pitchFamily="65" charset="-120"/>
              <a:ea typeface="標楷體" panose="03000509000000000000" pitchFamily="65" charset="-120"/>
            </a:rPr>
            <a:t>期貨交易規則與專業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65708F-E48D-4108-8487-5ACC477651FF}" type="parTrans" cxnId="{C4AC0372-6A7C-47AB-8832-C0D7C2C55EA6}">
      <dgm:prSet/>
      <dgm:spPr/>
      <dgm:t>
        <a:bodyPr/>
        <a:lstStyle/>
        <a:p>
          <a:endParaRPr lang="zh-TW" altLang="en-US"/>
        </a:p>
      </dgm:t>
    </dgm:pt>
    <dgm:pt modelId="{529C1A3B-3B64-42F0-A263-3D7458967BFF}" type="sibTrans" cxnId="{C4AC0372-6A7C-47AB-8832-C0D7C2C55EA6}">
      <dgm:prSet/>
      <dgm:spPr/>
      <dgm:t>
        <a:bodyPr/>
        <a:lstStyle/>
        <a:p>
          <a:endParaRPr lang="zh-TW" altLang="en-US"/>
        </a:p>
      </dgm:t>
    </dgm:pt>
    <dgm:pt modelId="{C8D71839-827E-4D2E-9C83-188F2149ECCF}">
      <dgm:prSet phldrT="[文字]" custT="1"/>
      <dgm:spPr/>
      <dgm:t>
        <a:bodyPr/>
        <a:lstStyle/>
        <a:p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選權交易規則與專業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8013152-7621-41DC-B030-A150CD48A822}" type="parTrans" cxnId="{4B72724A-244E-4F2A-B896-A9D67208920C}">
      <dgm:prSet/>
      <dgm:spPr/>
      <dgm:t>
        <a:bodyPr/>
        <a:lstStyle/>
        <a:p>
          <a:endParaRPr lang="zh-TW" altLang="en-US"/>
        </a:p>
      </dgm:t>
    </dgm:pt>
    <dgm:pt modelId="{701DB30D-E06B-4489-84F0-D8459CA0D299}" type="sibTrans" cxnId="{4B72724A-244E-4F2A-B896-A9D67208920C}">
      <dgm:prSet/>
      <dgm:spPr/>
      <dgm:t>
        <a:bodyPr/>
        <a:lstStyle/>
        <a:p>
          <a:endParaRPr lang="zh-TW" altLang="en-US"/>
        </a:p>
      </dgm:t>
    </dgm:pt>
    <dgm:pt modelId="{CBBB62C1-5A4A-46B7-B278-AC1E99146E6B}">
      <dgm:prSet phldrT="[文字]" custT="1"/>
      <dgm:spPr/>
      <dgm:t>
        <a:bodyPr/>
        <a:lstStyle/>
        <a:p>
          <a:endParaRPr lang="zh-TW" altLang="en-US" sz="1800" b="1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2E793A-1965-4942-8C1C-F6159D769410}" type="parTrans" cxnId="{732D7AF1-3CB9-41BD-9732-A1F61BC672F2}">
      <dgm:prSet/>
      <dgm:spPr/>
      <dgm:t>
        <a:bodyPr/>
        <a:lstStyle/>
        <a:p>
          <a:endParaRPr lang="zh-TW" altLang="en-US"/>
        </a:p>
      </dgm:t>
    </dgm:pt>
    <dgm:pt modelId="{74CF0918-B150-4827-B40B-4DA4FC2AF1E1}" type="sibTrans" cxnId="{732D7AF1-3CB9-41BD-9732-A1F61BC672F2}">
      <dgm:prSet/>
      <dgm:spPr/>
      <dgm:t>
        <a:bodyPr/>
        <a:lstStyle/>
        <a:p>
          <a:endParaRPr lang="zh-TW" altLang="en-US"/>
        </a:p>
      </dgm:t>
    </dgm:pt>
    <dgm:pt modelId="{7D6C41E8-2A75-4A54-8D0F-387D36D0FFD8}">
      <dgm:prSet phldrT="[文字]" custT="1"/>
      <dgm:spPr/>
      <dgm:t>
        <a:bodyPr/>
        <a:lstStyle/>
        <a:p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實作演練與討論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906997-972D-4F8F-80BD-017179A26BC2}" type="parTrans" cxnId="{672886E2-FC38-4160-915A-222F2B93176E}">
      <dgm:prSet/>
      <dgm:spPr/>
      <dgm:t>
        <a:bodyPr/>
        <a:lstStyle/>
        <a:p>
          <a:endParaRPr lang="zh-TW" altLang="en-US"/>
        </a:p>
      </dgm:t>
    </dgm:pt>
    <dgm:pt modelId="{F1B6542B-3CCA-46BC-A09F-85B713F06F61}" type="sibTrans" cxnId="{672886E2-FC38-4160-915A-222F2B93176E}">
      <dgm:prSet/>
      <dgm:spPr/>
      <dgm:t>
        <a:bodyPr/>
        <a:lstStyle/>
        <a:p>
          <a:endParaRPr lang="zh-TW" altLang="en-US"/>
        </a:p>
      </dgm:t>
    </dgm:pt>
    <dgm:pt modelId="{7692A963-2103-4208-933E-D00883C9F637}">
      <dgm:prSet phldrT="[文字]" custT="1"/>
      <dgm:spPr/>
      <dgm:t>
        <a:bodyPr/>
        <a:lstStyle/>
        <a:p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專業課程講授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D9AF3C-D55C-4D43-85B0-E96A444BF910}" type="parTrans" cxnId="{1B18991B-C0CF-47BC-A2EE-566B48C1704E}">
      <dgm:prSet/>
      <dgm:spPr/>
      <dgm:t>
        <a:bodyPr/>
        <a:lstStyle/>
        <a:p>
          <a:endParaRPr lang="zh-TW" altLang="en-US"/>
        </a:p>
      </dgm:t>
    </dgm:pt>
    <dgm:pt modelId="{62AFF74D-E530-472F-8631-3ECC23E048C8}" type="sibTrans" cxnId="{1B18991B-C0CF-47BC-A2EE-566B48C1704E}">
      <dgm:prSet/>
      <dgm:spPr/>
      <dgm:t>
        <a:bodyPr/>
        <a:lstStyle/>
        <a:p>
          <a:endParaRPr lang="zh-TW" altLang="en-US"/>
        </a:p>
      </dgm:t>
    </dgm:pt>
    <dgm:pt modelId="{573B3E8F-A6E6-4CAB-8ED0-A4076021999A}">
      <dgm:prSet custT="1"/>
      <dgm:spPr/>
      <dgm:t>
        <a:bodyPr/>
        <a:lstStyle/>
        <a:p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實作演練與討論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A84A32-CE32-48E8-B3D3-BFA0B7A8653E}" type="parTrans" cxnId="{9C63A31C-C693-47E1-82A0-F8F81CED0387}">
      <dgm:prSet/>
      <dgm:spPr/>
      <dgm:t>
        <a:bodyPr/>
        <a:lstStyle/>
        <a:p>
          <a:endParaRPr lang="zh-TW" altLang="en-US"/>
        </a:p>
      </dgm:t>
    </dgm:pt>
    <dgm:pt modelId="{9BBB4C0E-FF24-485E-B84D-81E2EFF7CB28}" type="sibTrans" cxnId="{9C63A31C-C693-47E1-82A0-F8F81CED0387}">
      <dgm:prSet/>
      <dgm:spPr/>
      <dgm:t>
        <a:bodyPr/>
        <a:lstStyle/>
        <a:p>
          <a:endParaRPr lang="zh-TW" altLang="en-US"/>
        </a:p>
      </dgm:t>
    </dgm:pt>
    <dgm:pt modelId="{FBD05506-BB7F-4028-9602-14F944F4FCCE}">
      <dgm:prSet phldrT="[文字]" custT="1"/>
      <dgm:spPr/>
      <dgm:t>
        <a:bodyPr/>
        <a:lstStyle/>
        <a:p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ETF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交易規則與專業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022481-7C61-42F4-BA26-6BEDD6F585D5}" type="parTrans" cxnId="{74B5CE7A-8AF3-4A7D-BDDE-E818671F1BB6}">
      <dgm:prSet/>
      <dgm:spPr/>
      <dgm:t>
        <a:bodyPr/>
        <a:lstStyle/>
        <a:p>
          <a:endParaRPr lang="zh-TW" altLang="en-US"/>
        </a:p>
      </dgm:t>
    </dgm:pt>
    <dgm:pt modelId="{E13BE932-D118-4908-8746-03E53304CD12}" type="sibTrans" cxnId="{74B5CE7A-8AF3-4A7D-BDDE-E818671F1BB6}">
      <dgm:prSet/>
      <dgm:spPr/>
      <dgm:t>
        <a:bodyPr/>
        <a:lstStyle/>
        <a:p>
          <a:endParaRPr lang="zh-TW" altLang="en-US"/>
        </a:p>
      </dgm:t>
    </dgm:pt>
    <dgm:pt modelId="{C5D2A5E1-844E-40C8-B415-DDE04486F482}" type="pres">
      <dgm:prSet presAssocID="{406EC26B-D897-4F7A-9184-3C08676487A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8BE6E1C-BB84-4876-8CB0-8517419552FF}" type="pres">
      <dgm:prSet presAssocID="{406EC26B-D897-4F7A-9184-3C08676487AD}" presName="children" presStyleCnt="0"/>
      <dgm:spPr/>
      <dgm:t>
        <a:bodyPr/>
        <a:lstStyle/>
        <a:p>
          <a:endParaRPr lang="zh-TW" altLang="en-US"/>
        </a:p>
      </dgm:t>
    </dgm:pt>
    <dgm:pt modelId="{230A47C0-FB6A-4282-BE94-B2F9FB01B569}" type="pres">
      <dgm:prSet presAssocID="{406EC26B-D897-4F7A-9184-3C08676487AD}" presName="child1group" presStyleCnt="0"/>
      <dgm:spPr/>
      <dgm:t>
        <a:bodyPr/>
        <a:lstStyle/>
        <a:p>
          <a:endParaRPr lang="zh-TW" altLang="en-US"/>
        </a:p>
      </dgm:t>
    </dgm:pt>
    <dgm:pt modelId="{A70E9383-9ECE-4885-8DE5-8C31333DC945}" type="pres">
      <dgm:prSet presAssocID="{406EC26B-D897-4F7A-9184-3C08676487AD}" presName="child1" presStyleLbl="bgAcc1" presStyleIdx="0" presStyleCnt="4" custScaleX="166394" custLinFactNeighborX="-28256" custLinFactNeighborY="12796"/>
      <dgm:spPr/>
      <dgm:t>
        <a:bodyPr/>
        <a:lstStyle/>
        <a:p>
          <a:endParaRPr lang="zh-TW" altLang="en-US"/>
        </a:p>
      </dgm:t>
    </dgm:pt>
    <dgm:pt modelId="{DFA045B3-27A9-4645-A4F6-654ECE1F00D2}" type="pres">
      <dgm:prSet presAssocID="{406EC26B-D897-4F7A-9184-3C08676487A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8479EA-BC10-4D00-84BD-DC27F3528C82}" type="pres">
      <dgm:prSet presAssocID="{406EC26B-D897-4F7A-9184-3C08676487AD}" presName="child2group" presStyleCnt="0"/>
      <dgm:spPr/>
      <dgm:t>
        <a:bodyPr/>
        <a:lstStyle/>
        <a:p>
          <a:endParaRPr lang="zh-TW" altLang="en-US"/>
        </a:p>
      </dgm:t>
    </dgm:pt>
    <dgm:pt modelId="{9D20997D-EC81-4758-8B90-91C8EFF932C0}" type="pres">
      <dgm:prSet presAssocID="{406EC26B-D897-4F7A-9184-3C08676487AD}" presName="child2" presStyleLbl="bgAcc1" presStyleIdx="1" presStyleCnt="4" custScaleX="156869" custScaleY="109586" custLinFactNeighborX="23514" custLinFactNeighborY="12528"/>
      <dgm:spPr/>
      <dgm:t>
        <a:bodyPr/>
        <a:lstStyle/>
        <a:p>
          <a:endParaRPr lang="zh-TW" altLang="en-US"/>
        </a:p>
      </dgm:t>
    </dgm:pt>
    <dgm:pt modelId="{EA265241-911A-42DD-B3E1-A995F3D4BB91}" type="pres">
      <dgm:prSet presAssocID="{406EC26B-D897-4F7A-9184-3C08676487A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D5A007-A211-4E0E-A5F5-F5A23226AB1D}" type="pres">
      <dgm:prSet presAssocID="{406EC26B-D897-4F7A-9184-3C08676487AD}" presName="child3group" presStyleCnt="0"/>
      <dgm:spPr/>
      <dgm:t>
        <a:bodyPr/>
        <a:lstStyle/>
        <a:p>
          <a:endParaRPr lang="zh-TW" altLang="en-US"/>
        </a:p>
      </dgm:t>
    </dgm:pt>
    <dgm:pt modelId="{5010E6BF-2992-4F09-A706-9FD0A7E0B3C3}" type="pres">
      <dgm:prSet presAssocID="{406EC26B-D897-4F7A-9184-3C08676487AD}" presName="child3" presStyleLbl="bgAcc1" presStyleIdx="2" presStyleCnt="4" custScaleX="157500" custScaleY="131592" custLinFactNeighborX="26998" custLinFactNeighborY="-42175"/>
      <dgm:spPr/>
      <dgm:t>
        <a:bodyPr/>
        <a:lstStyle/>
        <a:p>
          <a:endParaRPr lang="zh-TW" altLang="en-US"/>
        </a:p>
      </dgm:t>
    </dgm:pt>
    <dgm:pt modelId="{4E44C948-A504-4729-A67A-389A21A77B28}" type="pres">
      <dgm:prSet presAssocID="{406EC26B-D897-4F7A-9184-3C08676487A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377FD-9597-469D-B1C2-F5C5D8F1519A}" type="pres">
      <dgm:prSet presAssocID="{406EC26B-D897-4F7A-9184-3C08676487AD}" presName="child4group" presStyleCnt="0"/>
      <dgm:spPr/>
      <dgm:t>
        <a:bodyPr/>
        <a:lstStyle/>
        <a:p>
          <a:endParaRPr lang="zh-TW" altLang="en-US"/>
        </a:p>
      </dgm:t>
    </dgm:pt>
    <dgm:pt modelId="{816E2CC4-450A-490C-B0B6-3E543E081280}" type="pres">
      <dgm:prSet presAssocID="{406EC26B-D897-4F7A-9184-3C08676487AD}" presName="child4" presStyleLbl="bgAcc1" presStyleIdx="3" presStyleCnt="4" custScaleX="154219" custScaleY="129597" custLinFactNeighborX="-37607" custLinFactNeighborY="-41988"/>
      <dgm:spPr/>
      <dgm:t>
        <a:bodyPr/>
        <a:lstStyle/>
        <a:p>
          <a:endParaRPr lang="zh-TW" altLang="en-US"/>
        </a:p>
      </dgm:t>
    </dgm:pt>
    <dgm:pt modelId="{8371A28C-EF17-4E8B-9736-34AC2DE642B0}" type="pres">
      <dgm:prSet presAssocID="{406EC26B-D897-4F7A-9184-3C08676487A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A517C5-CAE2-4083-A3C6-28B151E4482D}" type="pres">
      <dgm:prSet presAssocID="{406EC26B-D897-4F7A-9184-3C08676487AD}" presName="childPlaceholder" presStyleCnt="0"/>
      <dgm:spPr/>
      <dgm:t>
        <a:bodyPr/>
        <a:lstStyle/>
        <a:p>
          <a:endParaRPr lang="zh-TW" altLang="en-US"/>
        </a:p>
      </dgm:t>
    </dgm:pt>
    <dgm:pt modelId="{B88CFF2C-C12C-466C-8ABD-F4E5B5F1596B}" type="pres">
      <dgm:prSet presAssocID="{406EC26B-D897-4F7A-9184-3C08676487AD}" presName="circle" presStyleCnt="0"/>
      <dgm:spPr/>
      <dgm:t>
        <a:bodyPr/>
        <a:lstStyle/>
        <a:p>
          <a:endParaRPr lang="zh-TW" altLang="en-US"/>
        </a:p>
      </dgm:t>
    </dgm:pt>
    <dgm:pt modelId="{2FC0A1F5-B422-4361-AB04-E9FBFA68E1A1}" type="pres">
      <dgm:prSet presAssocID="{406EC26B-D897-4F7A-9184-3C08676487AD}" presName="quadrant1" presStyleLbl="node1" presStyleIdx="0" presStyleCnt="4" custScaleX="9846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DF6FCC-0C1A-4C30-82D9-405D412FD4F4}" type="pres">
      <dgm:prSet presAssocID="{406EC26B-D897-4F7A-9184-3C08676487A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CBE624-C2C5-45EC-B7C8-03D60142F5AD}" type="pres">
      <dgm:prSet presAssocID="{406EC26B-D897-4F7A-9184-3C08676487A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C0B38-1D33-4FBD-9A81-2980DE22BFA6}" type="pres">
      <dgm:prSet presAssocID="{406EC26B-D897-4F7A-9184-3C08676487A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BACB7A-79A2-4835-BB51-F476D8EA6980}" type="pres">
      <dgm:prSet presAssocID="{406EC26B-D897-4F7A-9184-3C08676487AD}" presName="quadrantPlaceholder" presStyleCnt="0"/>
      <dgm:spPr/>
      <dgm:t>
        <a:bodyPr/>
        <a:lstStyle/>
        <a:p>
          <a:endParaRPr lang="zh-TW" altLang="en-US"/>
        </a:p>
      </dgm:t>
    </dgm:pt>
    <dgm:pt modelId="{116B3D0B-E96D-4204-80DC-58D51F704A40}" type="pres">
      <dgm:prSet presAssocID="{406EC26B-D897-4F7A-9184-3C08676487AD}" presName="center1" presStyleLbl="fgShp" presStyleIdx="0" presStyleCnt="2"/>
      <dgm:spPr/>
      <dgm:t>
        <a:bodyPr/>
        <a:lstStyle/>
        <a:p>
          <a:endParaRPr lang="zh-TW" altLang="en-US"/>
        </a:p>
      </dgm:t>
    </dgm:pt>
    <dgm:pt modelId="{9E739131-C32C-4A05-8AC0-F56F0103C6F9}" type="pres">
      <dgm:prSet presAssocID="{406EC26B-D897-4F7A-9184-3C08676487AD}" presName="center2" presStyleLbl="fgShp" presStyleIdx="1" presStyleCnt="2"/>
      <dgm:spPr/>
      <dgm:t>
        <a:bodyPr/>
        <a:lstStyle/>
        <a:p>
          <a:endParaRPr lang="zh-TW" altLang="en-US"/>
        </a:p>
      </dgm:t>
    </dgm:pt>
  </dgm:ptLst>
  <dgm:cxnLst>
    <dgm:cxn modelId="{84DDAEF7-DD60-455F-BAFC-5F3364AC0817}" type="presOf" srcId="{CBBB62C1-5A4A-46B7-B278-AC1E99146E6B}" destId="{DFA045B3-27A9-4645-A4F6-654ECE1F00D2}" srcOrd="1" destOrd="4" presId="urn:microsoft.com/office/officeart/2005/8/layout/cycle4"/>
    <dgm:cxn modelId="{4DACB0E8-5771-4FF2-A9E1-C3B53C835C1B}" type="presOf" srcId="{8CA646CC-45D7-448D-9608-D177B5604068}" destId="{29DC0B38-1D33-4FBD-9A81-2980DE22BFA6}" srcOrd="0" destOrd="0" presId="urn:microsoft.com/office/officeart/2005/8/layout/cycle4"/>
    <dgm:cxn modelId="{08B00666-9509-4A0C-A533-0716411A91E5}" type="presOf" srcId="{7692A963-2103-4208-933E-D00883C9F637}" destId="{8371A28C-EF17-4E8B-9736-34AC2DE642B0}" srcOrd="1" destOrd="0" presId="urn:microsoft.com/office/officeart/2005/8/layout/cycle4"/>
    <dgm:cxn modelId="{2DC834EE-0F37-482E-985C-F00A5CD7B6D1}" srcId="{E18BD5A3-8337-4748-A677-F9FC21B0CFEF}" destId="{984E0F29-2C7A-4966-9C47-9BD904DC5E27}" srcOrd="0" destOrd="0" parTransId="{48414ABA-F2A4-4927-935E-439DD1BF4C15}" sibTransId="{3FE96B8C-F4D4-4D5C-8D09-49880E7088BD}"/>
    <dgm:cxn modelId="{1B18991B-C0CF-47BC-A2EE-566B48C1704E}" srcId="{8CA646CC-45D7-448D-9608-D177B5604068}" destId="{7692A963-2103-4208-933E-D00883C9F637}" srcOrd="0" destOrd="0" parTransId="{31D9AF3C-D55C-4D43-85B0-E96A444BF910}" sibTransId="{62AFF74D-E530-472F-8631-3ECC23E048C8}"/>
    <dgm:cxn modelId="{732D7AF1-3CB9-41BD-9732-A1F61BC672F2}" srcId="{087E64FD-B19D-48F4-A20C-CEB5F92374E9}" destId="{CBBB62C1-5A4A-46B7-B278-AC1E99146E6B}" srcOrd="4" destOrd="0" parTransId="{332E793A-1965-4942-8C1C-F6159D769410}" sibTransId="{74CF0918-B150-4827-B40B-4DA4FC2AF1E1}"/>
    <dgm:cxn modelId="{4E344900-0D8B-42C6-A032-73ADD963C11A}" type="presOf" srcId="{984E0F29-2C7A-4966-9C47-9BD904DC5E27}" destId="{5010E6BF-2992-4F09-A706-9FD0A7E0B3C3}" srcOrd="0" destOrd="0" presId="urn:microsoft.com/office/officeart/2005/8/layout/cycle4"/>
    <dgm:cxn modelId="{4E56E1FA-EDA2-4617-A73A-C7D05CEFB06E}" type="presOf" srcId="{7692A963-2103-4208-933E-D00883C9F637}" destId="{816E2CC4-450A-490C-B0B6-3E543E081280}" srcOrd="0" destOrd="0" presId="urn:microsoft.com/office/officeart/2005/8/layout/cycle4"/>
    <dgm:cxn modelId="{4B72724A-244E-4F2A-B896-A9D67208920C}" srcId="{087E64FD-B19D-48F4-A20C-CEB5F92374E9}" destId="{C8D71839-827E-4D2E-9C83-188F2149ECCF}" srcOrd="2" destOrd="0" parTransId="{E8013152-7621-41DC-B030-A150CD48A822}" sibTransId="{701DB30D-E06B-4489-84F0-D8459CA0D299}"/>
    <dgm:cxn modelId="{672886E2-FC38-4160-915A-222F2B93176E}" srcId="{8CA646CC-45D7-448D-9608-D177B5604068}" destId="{7D6C41E8-2A75-4A54-8D0F-387D36D0FFD8}" srcOrd="1" destOrd="0" parTransId="{39906997-972D-4F8F-80BD-017179A26BC2}" sibTransId="{F1B6542B-3CCA-46BC-A09F-85B713F06F61}"/>
    <dgm:cxn modelId="{6E3DC3BB-CD09-4AB4-916B-F0E59F73B96F}" type="presOf" srcId="{CBBB62C1-5A4A-46B7-B278-AC1E99146E6B}" destId="{A70E9383-9ECE-4885-8DE5-8C31333DC945}" srcOrd="0" destOrd="4" presId="urn:microsoft.com/office/officeart/2005/8/layout/cycle4"/>
    <dgm:cxn modelId="{59FBE6FE-E49A-4783-8A67-271E5CF795C6}" type="presOf" srcId="{5445A818-BEE1-4474-B6DE-809E62E6FEA2}" destId="{DFA045B3-27A9-4645-A4F6-654ECE1F00D2}" srcOrd="1" destOrd="0" presId="urn:microsoft.com/office/officeart/2005/8/layout/cycle4"/>
    <dgm:cxn modelId="{D4983950-6F97-4687-8ADE-89B617A8AEE9}" type="presOf" srcId="{7D6C41E8-2A75-4A54-8D0F-387D36D0FFD8}" destId="{816E2CC4-450A-490C-B0B6-3E543E081280}" srcOrd="0" destOrd="1" presId="urn:microsoft.com/office/officeart/2005/8/layout/cycle4"/>
    <dgm:cxn modelId="{9E6FC010-26B0-48D4-B65B-60A7FDD46CA7}" srcId="{406EC26B-D897-4F7A-9184-3C08676487AD}" destId="{8CA646CC-45D7-448D-9608-D177B5604068}" srcOrd="3" destOrd="0" parTransId="{B80F9C6C-14A8-40EC-91A9-E8C8E5A81BE8}" sibTransId="{577F3694-CEFF-4BE1-824E-F362F69340A0}"/>
    <dgm:cxn modelId="{0F3CE4F3-8D54-4105-96F7-FD204D48D797}" type="presOf" srcId="{7DE4E7EB-3EFB-4805-9172-D92F6B5C49C9}" destId="{A70E9383-9ECE-4885-8DE5-8C31333DC945}" srcOrd="0" destOrd="1" presId="urn:microsoft.com/office/officeart/2005/8/layout/cycle4"/>
    <dgm:cxn modelId="{3BC4B865-CB5B-4630-AF24-8B1CC80C321F}" srcId="{087E64FD-B19D-48F4-A20C-CEB5F92374E9}" destId="{5445A818-BEE1-4474-B6DE-809E62E6FEA2}" srcOrd="0" destOrd="0" parTransId="{13ACF5B1-7DAB-444E-AEEA-23D21C8FDD31}" sibTransId="{867A97E3-E65C-453B-B642-409E27F4C182}"/>
    <dgm:cxn modelId="{3E160BDC-7575-467D-B6F3-C414F5A1F17F}" type="presOf" srcId="{B7996658-3F11-48E0-AF5B-ECA500386A54}" destId="{9D20997D-EC81-4758-8B90-91C8EFF932C0}" srcOrd="0" destOrd="0" presId="urn:microsoft.com/office/officeart/2005/8/layout/cycle4"/>
    <dgm:cxn modelId="{28B1BC18-2E1D-4D77-880A-5DE9DCEA4449}" type="presOf" srcId="{E18BD5A3-8337-4748-A677-F9FC21B0CFEF}" destId="{C9CBE624-C2C5-45EC-B7C8-03D60142F5AD}" srcOrd="0" destOrd="0" presId="urn:microsoft.com/office/officeart/2005/8/layout/cycle4"/>
    <dgm:cxn modelId="{5A5F1BB1-FB3B-43E1-ACB5-46D9A6CE8709}" srcId="{8CA646CC-45D7-448D-9608-D177B5604068}" destId="{5D423F25-76CB-4D73-9F44-3A1F4C85E682}" srcOrd="2" destOrd="0" parTransId="{7EFC4796-DE00-4CBC-B265-C4FCA17A954E}" sibTransId="{588C12FE-B1D8-48E6-B1D6-1B1A8D311D84}"/>
    <dgm:cxn modelId="{6A13FA72-C851-40BB-8B57-8C590D643B35}" type="presOf" srcId="{7D6C41E8-2A75-4A54-8D0F-387D36D0FFD8}" destId="{8371A28C-EF17-4E8B-9736-34AC2DE642B0}" srcOrd="1" destOrd="1" presId="urn:microsoft.com/office/officeart/2005/8/layout/cycle4"/>
    <dgm:cxn modelId="{0521F68A-6D56-48F9-836B-6B7B784ADBE7}" type="presOf" srcId="{984E0F29-2C7A-4966-9C47-9BD904DC5E27}" destId="{4E44C948-A504-4729-A67A-389A21A77B28}" srcOrd="1" destOrd="0" presId="urn:microsoft.com/office/officeart/2005/8/layout/cycle4"/>
    <dgm:cxn modelId="{965C4A59-6F35-495A-9BBF-2DE09642293B}" srcId="{9AEC9D1B-D6AB-42EF-9F07-F904A9AB8B0E}" destId="{B7996658-3F11-48E0-AF5B-ECA500386A54}" srcOrd="0" destOrd="0" parTransId="{13387BEB-29DD-4748-8298-323A23CA08FF}" sibTransId="{E1A683B7-4918-48BA-9FCE-BE7086BB94A9}"/>
    <dgm:cxn modelId="{87A4D0A4-D097-4256-8159-77DE8EF49E18}" type="presOf" srcId="{573B3E8F-A6E6-4CAB-8ED0-A4076021999A}" destId="{5010E6BF-2992-4F09-A706-9FD0A7E0B3C3}" srcOrd="0" destOrd="1" presId="urn:microsoft.com/office/officeart/2005/8/layout/cycle4"/>
    <dgm:cxn modelId="{A962A48D-8133-4893-BE15-30425AFBFC1A}" type="presOf" srcId="{5D423F25-76CB-4D73-9F44-3A1F4C85E682}" destId="{8371A28C-EF17-4E8B-9736-34AC2DE642B0}" srcOrd="1" destOrd="2" presId="urn:microsoft.com/office/officeart/2005/8/layout/cycle4"/>
    <dgm:cxn modelId="{5027E274-8D13-4280-AE44-1CCF79E6CCD2}" type="presOf" srcId="{B7996658-3F11-48E0-AF5B-ECA500386A54}" destId="{EA265241-911A-42DD-B3E1-A995F3D4BB91}" srcOrd="1" destOrd="0" presId="urn:microsoft.com/office/officeart/2005/8/layout/cycle4"/>
    <dgm:cxn modelId="{83DF8AB3-AFBB-472B-BBFB-55702F907B30}" type="presOf" srcId="{7DE4E7EB-3EFB-4805-9172-D92F6B5C49C9}" destId="{DFA045B3-27A9-4645-A4F6-654ECE1F00D2}" srcOrd="1" destOrd="1" presId="urn:microsoft.com/office/officeart/2005/8/layout/cycle4"/>
    <dgm:cxn modelId="{19B17A80-4108-4D2A-93AD-007AFE496062}" type="presOf" srcId="{C8D71839-827E-4D2E-9C83-188F2149ECCF}" destId="{DFA045B3-27A9-4645-A4F6-654ECE1F00D2}" srcOrd="1" destOrd="2" presId="urn:microsoft.com/office/officeart/2005/8/layout/cycle4"/>
    <dgm:cxn modelId="{67030D6A-246C-4482-A20D-6E654440F3D5}" type="presOf" srcId="{FBD05506-BB7F-4028-9602-14F944F4FCCE}" destId="{A70E9383-9ECE-4885-8DE5-8C31333DC945}" srcOrd="0" destOrd="3" presId="urn:microsoft.com/office/officeart/2005/8/layout/cycle4"/>
    <dgm:cxn modelId="{F460D5EA-0F69-4807-B225-7ACFC485A49D}" srcId="{406EC26B-D897-4F7A-9184-3C08676487AD}" destId="{9AEC9D1B-D6AB-42EF-9F07-F904A9AB8B0E}" srcOrd="1" destOrd="0" parTransId="{00466AD1-1288-432C-B6B6-794C3060A104}" sibTransId="{9A4AD321-4133-444F-B0A0-A8C2D2593E69}"/>
    <dgm:cxn modelId="{3A4DC19D-27FE-474E-97CD-CADA2FE5A611}" type="presOf" srcId="{087E64FD-B19D-48F4-A20C-CEB5F92374E9}" destId="{2FC0A1F5-B422-4361-AB04-E9FBFA68E1A1}" srcOrd="0" destOrd="0" presId="urn:microsoft.com/office/officeart/2005/8/layout/cycle4"/>
    <dgm:cxn modelId="{AD85B2D4-A758-44D0-B47A-C281C9673048}" type="presOf" srcId="{FBD05506-BB7F-4028-9602-14F944F4FCCE}" destId="{DFA045B3-27A9-4645-A4F6-654ECE1F00D2}" srcOrd="1" destOrd="3" presId="urn:microsoft.com/office/officeart/2005/8/layout/cycle4"/>
    <dgm:cxn modelId="{9C63A31C-C693-47E1-82A0-F8F81CED0387}" srcId="{E18BD5A3-8337-4748-A677-F9FC21B0CFEF}" destId="{573B3E8F-A6E6-4CAB-8ED0-A4076021999A}" srcOrd="1" destOrd="0" parTransId="{27A84A32-CE32-48E8-B3D3-BFA0B7A8653E}" sibTransId="{9BBB4C0E-FF24-485E-B84D-81E2EFF7CB28}"/>
    <dgm:cxn modelId="{78C45D0A-5494-47D5-AC32-E438F0108486}" srcId="{406EC26B-D897-4F7A-9184-3C08676487AD}" destId="{E18BD5A3-8337-4748-A677-F9FC21B0CFEF}" srcOrd="2" destOrd="0" parTransId="{8E59D652-C26E-4A92-BCF0-F7374185A5A0}" sibTransId="{E2D66534-19D7-495C-A665-193BB8D05AD1}"/>
    <dgm:cxn modelId="{C4AC0372-6A7C-47AB-8832-C0D7C2C55EA6}" srcId="{087E64FD-B19D-48F4-A20C-CEB5F92374E9}" destId="{7DE4E7EB-3EFB-4805-9172-D92F6B5C49C9}" srcOrd="1" destOrd="0" parTransId="{1F65708F-E48D-4108-8487-5ACC477651FF}" sibTransId="{529C1A3B-3B64-42F0-A263-3D7458967BFF}"/>
    <dgm:cxn modelId="{3071BB6F-BE5E-4AFD-9857-940C7A000635}" type="presOf" srcId="{9AEC9D1B-D6AB-42EF-9F07-F904A9AB8B0E}" destId="{38DF6FCC-0C1A-4C30-82D9-405D412FD4F4}" srcOrd="0" destOrd="0" presId="urn:microsoft.com/office/officeart/2005/8/layout/cycle4"/>
    <dgm:cxn modelId="{E65E9918-A57C-4D17-B555-E87685342448}" type="presOf" srcId="{5445A818-BEE1-4474-B6DE-809E62E6FEA2}" destId="{A70E9383-9ECE-4885-8DE5-8C31333DC945}" srcOrd="0" destOrd="0" presId="urn:microsoft.com/office/officeart/2005/8/layout/cycle4"/>
    <dgm:cxn modelId="{D9CB36EB-BB33-4F1A-A358-AD2CA6A10E7B}" type="presOf" srcId="{5D423F25-76CB-4D73-9F44-3A1F4C85E682}" destId="{816E2CC4-450A-490C-B0B6-3E543E081280}" srcOrd="0" destOrd="2" presId="urn:microsoft.com/office/officeart/2005/8/layout/cycle4"/>
    <dgm:cxn modelId="{74B5CE7A-8AF3-4A7D-BDDE-E818671F1BB6}" srcId="{087E64FD-B19D-48F4-A20C-CEB5F92374E9}" destId="{FBD05506-BB7F-4028-9602-14F944F4FCCE}" srcOrd="3" destOrd="0" parTransId="{8F022481-7C61-42F4-BA26-6BEDD6F585D5}" sibTransId="{E13BE932-D118-4908-8746-03E53304CD12}"/>
    <dgm:cxn modelId="{799ABF3F-5195-4CA9-9E9A-0B27B1E3A47E}" type="presOf" srcId="{406EC26B-D897-4F7A-9184-3C08676487AD}" destId="{C5D2A5E1-844E-40C8-B415-DDE04486F482}" srcOrd="0" destOrd="0" presId="urn:microsoft.com/office/officeart/2005/8/layout/cycle4"/>
    <dgm:cxn modelId="{0EF6E449-BA59-4857-9A23-42BF9E16D087}" srcId="{406EC26B-D897-4F7A-9184-3C08676487AD}" destId="{087E64FD-B19D-48F4-A20C-CEB5F92374E9}" srcOrd="0" destOrd="0" parTransId="{E5494AD5-00C9-4B78-A5E7-85D552F6B742}" sibTransId="{8B683D52-93EB-4523-904D-052FE6E8D01B}"/>
    <dgm:cxn modelId="{95DF6690-9FA2-45E1-8534-76071A0BBA80}" type="presOf" srcId="{573B3E8F-A6E6-4CAB-8ED0-A4076021999A}" destId="{4E44C948-A504-4729-A67A-389A21A77B28}" srcOrd="1" destOrd="1" presId="urn:microsoft.com/office/officeart/2005/8/layout/cycle4"/>
    <dgm:cxn modelId="{AA5AC927-CB4C-403D-9C29-62FE1154454B}" type="presOf" srcId="{C8D71839-827E-4D2E-9C83-188F2149ECCF}" destId="{A70E9383-9ECE-4885-8DE5-8C31333DC945}" srcOrd="0" destOrd="2" presId="urn:microsoft.com/office/officeart/2005/8/layout/cycle4"/>
    <dgm:cxn modelId="{A77FA4FC-5A20-4204-A05C-CE96D2B64D88}" type="presParOf" srcId="{C5D2A5E1-844E-40C8-B415-DDE04486F482}" destId="{F8BE6E1C-BB84-4876-8CB0-8517419552FF}" srcOrd="0" destOrd="0" presId="urn:microsoft.com/office/officeart/2005/8/layout/cycle4"/>
    <dgm:cxn modelId="{19D6B2BF-1CCF-4C10-BAE0-41CB10D2F6AC}" type="presParOf" srcId="{F8BE6E1C-BB84-4876-8CB0-8517419552FF}" destId="{230A47C0-FB6A-4282-BE94-B2F9FB01B569}" srcOrd="0" destOrd="0" presId="urn:microsoft.com/office/officeart/2005/8/layout/cycle4"/>
    <dgm:cxn modelId="{5B09721F-EAAB-4140-8FEC-46CA97477FAC}" type="presParOf" srcId="{230A47C0-FB6A-4282-BE94-B2F9FB01B569}" destId="{A70E9383-9ECE-4885-8DE5-8C31333DC945}" srcOrd="0" destOrd="0" presId="urn:microsoft.com/office/officeart/2005/8/layout/cycle4"/>
    <dgm:cxn modelId="{7248D958-3669-46D3-A258-7091E9DD061B}" type="presParOf" srcId="{230A47C0-FB6A-4282-BE94-B2F9FB01B569}" destId="{DFA045B3-27A9-4645-A4F6-654ECE1F00D2}" srcOrd="1" destOrd="0" presId="urn:microsoft.com/office/officeart/2005/8/layout/cycle4"/>
    <dgm:cxn modelId="{5B75CE98-3254-4622-BCC5-24C37BDA8649}" type="presParOf" srcId="{F8BE6E1C-BB84-4876-8CB0-8517419552FF}" destId="{168479EA-BC10-4D00-84BD-DC27F3528C82}" srcOrd="1" destOrd="0" presId="urn:microsoft.com/office/officeart/2005/8/layout/cycle4"/>
    <dgm:cxn modelId="{C91E18B0-CA93-4552-BA96-FB153BE35C27}" type="presParOf" srcId="{168479EA-BC10-4D00-84BD-DC27F3528C82}" destId="{9D20997D-EC81-4758-8B90-91C8EFF932C0}" srcOrd="0" destOrd="0" presId="urn:microsoft.com/office/officeart/2005/8/layout/cycle4"/>
    <dgm:cxn modelId="{A1565A06-F190-4E03-A27D-3ED164CFFE10}" type="presParOf" srcId="{168479EA-BC10-4D00-84BD-DC27F3528C82}" destId="{EA265241-911A-42DD-B3E1-A995F3D4BB91}" srcOrd="1" destOrd="0" presId="urn:microsoft.com/office/officeart/2005/8/layout/cycle4"/>
    <dgm:cxn modelId="{BA62D303-C42D-45BE-93F6-B2A94691C93C}" type="presParOf" srcId="{F8BE6E1C-BB84-4876-8CB0-8517419552FF}" destId="{D6D5A007-A211-4E0E-A5F5-F5A23226AB1D}" srcOrd="2" destOrd="0" presId="urn:microsoft.com/office/officeart/2005/8/layout/cycle4"/>
    <dgm:cxn modelId="{54F7B256-0A1B-45E9-A420-E3BF3413D0BF}" type="presParOf" srcId="{D6D5A007-A211-4E0E-A5F5-F5A23226AB1D}" destId="{5010E6BF-2992-4F09-A706-9FD0A7E0B3C3}" srcOrd="0" destOrd="0" presId="urn:microsoft.com/office/officeart/2005/8/layout/cycle4"/>
    <dgm:cxn modelId="{DED849EE-1B70-446E-9980-1214DBDF8A89}" type="presParOf" srcId="{D6D5A007-A211-4E0E-A5F5-F5A23226AB1D}" destId="{4E44C948-A504-4729-A67A-389A21A77B28}" srcOrd="1" destOrd="0" presId="urn:microsoft.com/office/officeart/2005/8/layout/cycle4"/>
    <dgm:cxn modelId="{62D1A00F-C91F-4914-9C03-F0EB19D0A799}" type="presParOf" srcId="{F8BE6E1C-BB84-4876-8CB0-8517419552FF}" destId="{219377FD-9597-469D-B1C2-F5C5D8F1519A}" srcOrd="3" destOrd="0" presId="urn:microsoft.com/office/officeart/2005/8/layout/cycle4"/>
    <dgm:cxn modelId="{F9F55D52-B5BA-4787-9DD7-998D9DDF5FD6}" type="presParOf" srcId="{219377FD-9597-469D-B1C2-F5C5D8F1519A}" destId="{816E2CC4-450A-490C-B0B6-3E543E081280}" srcOrd="0" destOrd="0" presId="urn:microsoft.com/office/officeart/2005/8/layout/cycle4"/>
    <dgm:cxn modelId="{0A892D6A-8259-49A0-91D9-CE604B1CE66C}" type="presParOf" srcId="{219377FD-9597-469D-B1C2-F5C5D8F1519A}" destId="{8371A28C-EF17-4E8B-9736-34AC2DE642B0}" srcOrd="1" destOrd="0" presId="urn:microsoft.com/office/officeart/2005/8/layout/cycle4"/>
    <dgm:cxn modelId="{8952B503-3C44-4992-99AD-BF46D0586FE5}" type="presParOf" srcId="{F8BE6E1C-BB84-4876-8CB0-8517419552FF}" destId="{BAA517C5-CAE2-4083-A3C6-28B151E4482D}" srcOrd="4" destOrd="0" presId="urn:microsoft.com/office/officeart/2005/8/layout/cycle4"/>
    <dgm:cxn modelId="{2E42F1D4-B0B1-4A80-B71B-5E27926B2760}" type="presParOf" srcId="{C5D2A5E1-844E-40C8-B415-DDE04486F482}" destId="{B88CFF2C-C12C-466C-8ABD-F4E5B5F1596B}" srcOrd="1" destOrd="0" presId="urn:microsoft.com/office/officeart/2005/8/layout/cycle4"/>
    <dgm:cxn modelId="{A746C90C-39D0-47BF-A7D2-9D4D045BAA38}" type="presParOf" srcId="{B88CFF2C-C12C-466C-8ABD-F4E5B5F1596B}" destId="{2FC0A1F5-B422-4361-AB04-E9FBFA68E1A1}" srcOrd="0" destOrd="0" presId="urn:microsoft.com/office/officeart/2005/8/layout/cycle4"/>
    <dgm:cxn modelId="{E79076AE-F8B6-44F2-9ABF-6F00EDEE9A8B}" type="presParOf" srcId="{B88CFF2C-C12C-466C-8ABD-F4E5B5F1596B}" destId="{38DF6FCC-0C1A-4C30-82D9-405D412FD4F4}" srcOrd="1" destOrd="0" presId="urn:microsoft.com/office/officeart/2005/8/layout/cycle4"/>
    <dgm:cxn modelId="{C157172A-B770-440E-B672-D643A16AF6A2}" type="presParOf" srcId="{B88CFF2C-C12C-466C-8ABD-F4E5B5F1596B}" destId="{C9CBE624-C2C5-45EC-B7C8-03D60142F5AD}" srcOrd="2" destOrd="0" presId="urn:microsoft.com/office/officeart/2005/8/layout/cycle4"/>
    <dgm:cxn modelId="{380C430B-87D3-495C-A9DB-910AF0026FAE}" type="presParOf" srcId="{B88CFF2C-C12C-466C-8ABD-F4E5B5F1596B}" destId="{29DC0B38-1D33-4FBD-9A81-2980DE22BFA6}" srcOrd="3" destOrd="0" presId="urn:microsoft.com/office/officeart/2005/8/layout/cycle4"/>
    <dgm:cxn modelId="{687427AD-35DE-45CC-95F8-48B59A7E0589}" type="presParOf" srcId="{B88CFF2C-C12C-466C-8ABD-F4E5B5F1596B}" destId="{5EBACB7A-79A2-4835-BB51-F476D8EA6980}" srcOrd="4" destOrd="0" presId="urn:microsoft.com/office/officeart/2005/8/layout/cycle4"/>
    <dgm:cxn modelId="{FEDB21C1-838A-4BC5-8EB6-8853D1AE3045}" type="presParOf" srcId="{C5D2A5E1-844E-40C8-B415-DDE04486F482}" destId="{116B3D0B-E96D-4204-80DC-58D51F704A40}" srcOrd="2" destOrd="0" presId="urn:microsoft.com/office/officeart/2005/8/layout/cycle4"/>
    <dgm:cxn modelId="{51291FF8-6C46-426E-AA90-74B8594E391B}" type="presParOf" srcId="{C5D2A5E1-844E-40C8-B415-DDE04486F482}" destId="{9E739131-C32C-4A05-8AC0-F56F0103C6F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CD024-E8D9-411B-8F18-84EF0E7E00B7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2C1D45CC-1F07-47C6-BB3F-D7B4D040DBC3}">
      <dgm:prSet phldrT="[文字]"/>
      <dgm:spPr>
        <a:xfrm>
          <a:off x="5066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產學合作</a:t>
          </a:r>
          <a:endParaRPr lang="zh-TW" alt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gm:t>
    </dgm:pt>
    <dgm:pt modelId="{0C7E388E-9726-4416-B23A-0451FB4D7F04}" type="par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6E6DD0A6-4123-4B79-AB7D-7830D53FAC2E}" type="sib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22081611-387A-4C9D-9576-9DB3FCEAC3CA}">
      <dgm:prSet phldrT="[文字]"/>
      <dgm:spPr>
        <a:xfrm>
          <a:off x="1690034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實習方式</a:t>
          </a:r>
          <a:endParaRPr lang="zh-TW" altLang="en-US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gm:t>
    </dgm:pt>
    <dgm:pt modelId="{8F048B71-EFCD-4C36-A6D3-A7AF4ADC9454}" type="par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C6D2A94A-1D0F-4F96-8C2A-38745212A8DD}" type="sib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0AAD2B65-9298-4D83-A150-1326053DDA6C}">
      <dgm:prSet phldrT="[文字]"/>
      <dgm:spPr>
        <a:xfrm>
          <a:off x="3375003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-32532"/>
            <a:lumOff val="5277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實習培訓</a:t>
          </a:r>
          <a:endParaRPr lang="zh-TW" altLang="en-US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gm:t>
    </dgm:pt>
    <dgm:pt modelId="{5CE08405-EFE4-411D-A9A3-D0E2CA9EA3A6}" type="par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46035607-EDB8-41BE-AAB0-1A06699AB9F8}" type="sib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CA53799A-43C4-4574-9677-BB9882D92881}">
      <dgm:prSet phldrT="[文字]"/>
      <dgm:spPr>
        <a:xfrm>
          <a:off x="5059971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b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聘用培訓</a:t>
          </a:r>
          <a:endParaRPr lang="zh-TW" altLang="en-US" b="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gm:t>
    </dgm:pt>
    <dgm:pt modelId="{174EF280-42FB-46B8-9236-5AB9897F5C12}" type="par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F357B2EE-7B47-440A-8350-9A5D654B66F9}" type="sib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15266200-6BA3-440C-83A8-4FCF1FE72E0A}">
      <dgm:prSet phldrT="[文字]"/>
      <dgm:spPr>
        <a:xfrm>
          <a:off x="6744939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b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績效考核</a:t>
          </a:r>
          <a:endParaRPr lang="zh-TW" altLang="en-US" b="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gm:t>
    </dgm:pt>
    <dgm:pt modelId="{E3233145-D0E9-4503-B2AF-43277D49017F}" type="par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FA600929-5C93-424E-9469-2EB766AE6740}" type="sib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ACD9E9DF-C924-4FC2-9BA6-D9DFC994B657}" type="pres">
      <dgm:prSet presAssocID="{979CD024-E8D9-411B-8F18-84EF0E7E00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3F9B02-B3F0-4776-A24F-B6ACCCE20D94}" type="pres">
      <dgm:prSet presAssocID="{979CD024-E8D9-411B-8F18-84EF0E7E00B7}" presName="arrow" presStyleLbl="bgShp" presStyleIdx="0" presStyleCnt="1" custScaleX="117647" custLinFactNeighborX="0" custLinFactNeighborY="-8556"/>
      <dgm:spPr>
        <a:xfrm>
          <a:off x="2" y="0"/>
          <a:ext cx="8280915" cy="4464495"/>
        </a:xfrm>
        <a:prstGeom prst="rightArrow">
          <a:avLst/>
        </a:prstGeom>
        <a:solidFill>
          <a:srgbClr val="333399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/>
        </a:p>
      </dgm:t>
    </dgm:pt>
    <dgm:pt modelId="{7A510B19-D768-46A9-A554-94AFFBE8D0B8}" type="pres">
      <dgm:prSet presAssocID="{979CD024-E8D9-411B-8F18-84EF0E7E00B7}" presName="linearProcess" presStyleCnt="0"/>
      <dgm:spPr/>
    </dgm:pt>
    <dgm:pt modelId="{647EB231-F0E1-4200-868E-7BEE75E6FD39}" type="pres">
      <dgm:prSet presAssocID="{2C1D45CC-1F07-47C6-BB3F-D7B4D040DBC3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7AEDF2C-DD19-4D98-9490-FA299D2A156A}" type="pres">
      <dgm:prSet presAssocID="{6E6DD0A6-4123-4B79-AB7D-7830D53FAC2E}" presName="sibTrans" presStyleCnt="0"/>
      <dgm:spPr/>
    </dgm:pt>
    <dgm:pt modelId="{CABFD46C-AA69-4F4C-A3FA-4374DB51E771}" type="pres">
      <dgm:prSet presAssocID="{22081611-387A-4C9D-9576-9DB3FCEAC3CA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5B4E288-52DE-46DF-B56F-A9959C2EC0DD}" type="pres">
      <dgm:prSet presAssocID="{C6D2A94A-1D0F-4F96-8C2A-38745212A8DD}" presName="sibTrans" presStyleCnt="0"/>
      <dgm:spPr/>
    </dgm:pt>
    <dgm:pt modelId="{A226C50B-0F25-4AB4-8225-F41FA7657D22}" type="pres">
      <dgm:prSet presAssocID="{0AAD2B65-9298-4D83-A150-1326053DDA6C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1EF7C0-F19C-44D3-82BE-0F4CA59B0A61}" type="pres">
      <dgm:prSet presAssocID="{46035607-EDB8-41BE-AAB0-1A06699AB9F8}" presName="sibTrans" presStyleCnt="0"/>
      <dgm:spPr/>
    </dgm:pt>
    <dgm:pt modelId="{5F9EBCA4-593A-43EA-90DC-3B317F7F5110}" type="pres">
      <dgm:prSet presAssocID="{CA53799A-43C4-4574-9677-BB9882D92881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F40303-ACA6-4C33-A5F9-6E68679DC2F2}" type="pres">
      <dgm:prSet presAssocID="{F357B2EE-7B47-440A-8350-9A5D654B66F9}" presName="sibTrans" presStyleCnt="0"/>
      <dgm:spPr/>
    </dgm:pt>
    <dgm:pt modelId="{4D8A3133-D1A3-49B2-890F-75A984935C98}" type="pres">
      <dgm:prSet presAssocID="{15266200-6BA3-440C-83A8-4FCF1FE72E0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32E148-CF44-43D9-AE9E-9B25297483D8}" srcId="{979CD024-E8D9-411B-8F18-84EF0E7E00B7}" destId="{22081611-387A-4C9D-9576-9DB3FCEAC3CA}" srcOrd="1" destOrd="0" parTransId="{8F048B71-EFCD-4C36-A6D3-A7AF4ADC9454}" sibTransId="{C6D2A94A-1D0F-4F96-8C2A-38745212A8DD}"/>
    <dgm:cxn modelId="{3950DB42-D1E9-45AA-996F-C63BD5710514}" type="presOf" srcId="{0AAD2B65-9298-4D83-A150-1326053DDA6C}" destId="{A226C50B-0F25-4AB4-8225-F41FA7657D22}" srcOrd="0" destOrd="0" presId="urn:microsoft.com/office/officeart/2005/8/layout/hProcess9"/>
    <dgm:cxn modelId="{A53DE3AD-1727-4231-9394-E018AF3BBF4A}" srcId="{979CD024-E8D9-411B-8F18-84EF0E7E00B7}" destId="{15266200-6BA3-440C-83A8-4FCF1FE72E0A}" srcOrd="4" destOrd="0" parTransId="{E3233145-D0E9-4503-B2AF-43277D49017F}" sibTransId="{FA600929-5C93-424E-9469-2EB766AE6740}"/>
    <dgm:cxn modelId="{47C0D095-63A6-49D3-8C1E-2A301266663E}" type="presOf" srcId="{979CD024-E8D9-411B-8F18-84EF0E7E00B7}" destId="{ACD9E9DF-C924-4FC2-9BA6-D9DFC994B657}" srcOrd="0" destOrd="0" presId="urn:microsoft.com/office/officeart/2005/8/layout/hProcess9"/>
    <dgm:cxn modelId="{652FE4C6-C3C5-4258-BAFA-1A6BDA3949FA}" srcId="{979CD024-E8D9-411B-8F18-84EF0E7E00B7}" destId="{0AAD2B65-9298-4D83-A150-1326053DDA6C}" srcOrd="2" destOrd="0" parTransId="{5CE08405-EFE4-411D-A9A3-D0E2CA9EA3A6}" sibTransId="{46035607-EDB8-41BE-AAB0-1A06699AB9F8}"/>
    <dgm:cxn modelId="{54498F86-E89B-4360-8C4D-AE4C23C505DC}" type="presOf" srcId="{22081611-387A-4C9D-9576-9DB3FCEAC3CA}" destId="{CABFD46C-AA69-4F4C-A3FA-4374DB51E771}" srcOrd="0" destOrd="0" presId="urn:microsoft.com/office/officeart/2005/8/layout/hProcess9"/>
    <dgm:cxn modelId="{3ADFCC35-822C-4339-BDD9-B089B3A4A72D}" type="presOf" srcId="{2C1D45CC-1F07-47C6-BB3F-D7B4D040DBC3}" destId="{647EB231-F0E1-4200-868E-7BEE75E6FD39}" srcOrd="0" destOrd="0" presId="urn:microsoft.com/office/officeart/2005/8/layout/hProcess9"/>
    <dgm:cxn modelId="{72DEB39B-3F42-42BA-A59B-2474141F24F3}" srcId="{979CD024-E8D9-411B-8F18-84EF0E7E00B7}" destId="{2C1D45CC-1F07-47C6-BB3F-D7B4D040DBC3}" srcOrd="0" destOrd="0" parTransId="{0C7E388E-9726-4416-B23A-0451FB4D7F04}" sibTransId="{6E6DD0A6-4123-4B79-AB7D-7830D53FAC2E}"/>
    <dgm:cxn modelId="{ED9EB2EB-2982-4AB4-9033-49990FBB6A8D}" type="presOf" srcId="{CA53799A-43C4-4574-9677-BB9882D92881}" destId="{5F9EBCA4-593A-43EA-90DC-3B317F7F5110}" srcOrd="0" destOrd="0" presId="urn:microsoft.com/office/officeart/2005/8/layout/hProcess9"/>
    <dgm:cxn modelId="{879C43C6-80E4-4320-B789-6705510640EF}" type="presOf" srcId="{15266200-6BA3-440C-83A8-4FCF1FE72E0A}" destId="{4D8A3133-D1A3-49B2-890F-75A984935C98}" srcOrd="0" destOrd="0" presId="urn:microsoft.com/office/officeart/2005/8/layout/hProcess9"/>
    <dgm:cxn modelId="{D3DE43F2-BCDD-4628-8EE7-662A5598A426}" srcId="{979CD024-E8D9-411B-8F18-84EF0E7E00B7}" destId="{CA53799A-43C4-4574-9677-BB9882D92881}" srcOrd="3" destOrd="0" parTransId="{174EF280-42FB-46B8-9236-5AB9897F5C12}" sibTransId="{F357B2EE-7B47-440A-8350-9A5D654B66F9}"/>
    <dgm:cxn modelId="{0B04129F-0A85-4E62-93DB-66FE97505F34}" type="presParOf" srcId="{ACD9E9DF-C924-4FC2-9BA6-D9DFC994B657}" destId="{5D3F9B02-B3F0-4776-A24F-B6ACCCE20D94}" srcOrd="0" destOrd="0" presId="urn:microsoft.com/office/officeart/2005/8/layout/hProcess9"/>
    <dgm:cxn modelId="{F32809D3-E51D-400E-85CC-B19246234873}" type="presParOf" srcId="{ACD9E9DF-C924-4FC2-9BA6-D9DFC994B657}" destId="{7A510B19-D768-46A9-A554-94AFFBE8D0B8}" srcOrd="1" destOrd="0" presId="urn:microsoft.com/office/officeart/2005/8/layout/hProcess9"/>
    <dgm:cxn modelId="{96ACD90A-9246-4A79-9408-0679CE052DCA}" type="presParOf" srcId="{7A510B19-D768-46A9-A554-94AFFBE8D0B8}" destId="{647EB231-F0E1-4200-868E-7BEE75E6FD39}" srcOrd="0" destOrd="0" presId="urn:microsoft.com/office/officeart/2005/8/layout/hProcess9"/>
    <dgm:cxn modelId="{6FDA4DE2-2990-4B8F-83B1-769FA59A25FC}" type="presParOf" srcId="{7A510B19-D768-46A9-A554-94AFFBE8D0B8}" destId="{17AEDF2C-DD19-4D98-9490-FA299D2A156A}" srcOrd="1" destOrd="0" presId="urn:microsoft.com/office/officeart/2005/8/layout/hProcess9"/>
    <dgm:cxn modelId="{6DB492C9-81D1-47CA-A0C4-8A53EB45B29B}" type="presParOf" srcId="{7A510B19-D768-46A9-A554-94AFFBE8D0B8}" destId="{CABFD46C-AA69-4F4C-A3FA-4374DB51E771}" srcOrd="2" destOrd="0" presId="urn:microsoft.com/office/officeart/2005/8/layout/hProcess9"/>
    <dgm:cxn modelId="{0528CB0E-63F6-40BD-B8B9-54CC606B561A}" type="presParOf" srcId="{7A510B19-D768-46A9-A554-94AFFBE8D0B8}" destId="{95B4E288-52DE-46DF-B56F-A9959C2EC0DD}" srcOrd="3" destOrd="0" presId="urn:microsoft.com/office/officeart/2005/8/layout/hProcess9"/>
    <dgm:cxn modelId="{884CB68D-10C8-480E-AF05-BDA5110EB9A3}" type="presParOf" srcId="{7A510B19-D768-46A9-A554-94AFFBE8D0B8}" destId="{A226C50B-0F25-4AB4-8225-F41FA7657D22}" srcOrd="4" destOrd="0" presId="urn:microsoft.com/office/officeart/2005/8/layout/hProcess9"/>
    <dgm:cxn modelId="{D01F1D62-51C6-4251-9154-C7EE6EE9E7E6}" type="presParOf" srcId="{7A510B19-D768-46A9-A554-94AFFBE8D0B8}" destId="{081EF7C0-F19C-44D3-82BE-0F4CA59B0A61}" srcOrd="5" destOrd="0" presId="urn:microsoft.com/office/officeart/2005/8/layout/hProcess9"/>
    <dgm:cxn modelId="{98360561-B760-4C9A-A38C-DAC33E4AB048}" type="presParOf" srcId="{7A510B19-D768-46A9-A554-94AFFBE8D0B8}" destId="{5F9EBCA4-593A-43EA-90DC-3B317F7F5110}" srcOrd="6" destOrd="0" presId="urn:microsoft.com/office/officeart/2005/8/layout/hProcess9"/>
    <dgm:cxn modelId="{5DCBCE2E-5C8F-422B-8854-C81DEA7F7DB2}" type="presParOf" srcId="{7A510B19-D768-46A9-A554-94AFFBE8D0B8}" destId="{DBF40303-ACA6-4C33-A5F9-6E68679DC2F2}" srcOrd="7" destOrd="0" presId="urn:microsoft.com/office/officeart/2005/8/layout/hProcess9"/>
    <dgm:cxn modelId="{51D3338F-D580-4B1F-900E-5D2BA06B4D78}" type="presParOf" srcId="{7A510B19-D768-46A9-A554-94AFFBE8D0B8}" destId="{4D8A3133-D1A3-49B2-890F-75A984935C9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E6BF-2992-4F09-A706-9FD0A7E0B3C3}">
      <dsp:nvSpPr>
        <dsp:cNvPr id="0" name=""/>
        <dsp:cNvSpPr/>
      </dsp:nvSpPr>
      <dsp:spPr>
        <a:xfrm>
          <a:off x="4770795" y="2160237"/>
          <a:ext cx="3458804" cy="1871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專業課程講授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實作演練與討論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49557" y="2669350"/>
        <a:ext cx="2338921" cy="1321732"/>
      </dsp:txXfrm>
    </dsp:sp>
    <dsp:sp modelId="{816E2CC4-450A-490C-B0B6-3E543E081280}">
      <dsp:nvSpPr>
        <dsp:cNvPr id="0" name=""/>
        <dsp:cNvSpPr/>
      </dsp:nvSpPr>
      <dsp:spPr>
        <a:xfrm>
          <a:off x="0" y="2177087"/>
          <a:ext cx="3386751" cy="1843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專業課程講授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實作演練與討論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0498" y="2678482"/>
        <a:ext cx="2289730" cy="1301693"/>
      </dsp:txXfrm>
    </dsp:sp>
    <dsp:sp modelId="{9D20997D-EC81-4758-8B90-91C8EFF932C0}">
      <dsp:nvSpPr>
        <dsp:cNvPr id="0" name=""/>
        <dsp:cNvSpPr/>
      </dsp:nvSpPr>
      <dsp:spPr>
        <a:xfrm>
          <a:off x="4749066" y="72014"/>
          <a:ext cx="3444947" cy="1558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海外基金、保險、債券以及</a:t>
          </a: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PGN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 </a:t>
          </a: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ELN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等商品專業知識以及業務技巧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816794" y="106258"/>
        <a:ext cx="2342975" cy="1100701"/>
      </dsp:txXfrm>
    </dsp:sp>
    <dsp:sp modelId="{A70E9383-9ECE-4885-8DE5-8C31333DC945}">
      <dsp:nvSpPr>
        <dsp:cNvPr id="0" name=""/>
        <dsp:cNvSpPr/>
      </dsp:nvSpPr>
      <dsp:spPr>
        <a:xfrm>
          <a:off x="0" y="144010"/>
          <a:ext cx="3654122" cy="1422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證券交易規則與專業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期貨交易規則與專業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選權交易規則與專業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ETF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交易規則與專業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b="1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1249" y="175259"/>
        <a:ext cx="2495387" cy="1004416"/>
      </dsp:txXfrm>
    </dsp:sp>
    <dsp:sp modelId="{2FC0A1F5-B422-4361-AB04-E9FBFA68E1A1}">
      <dsp:nvSpPr>
        <dsp:cNvPr id="0" name=""/>
        <dsp:cNvSpPr/>
      </dsp:nvSpPr>
      <dsp:spPr>
        <a:xfrm>
          <a:off x="2160236" y="293634"/>
          <a:ext cx="1895325" cy="1924892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證期權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15364" y="857422"/>
        <a:ext cx="1340197" cy="1361104"/>
      </dsp:txXfrm>
    </dsp:sp>
    <dsp:sp modelId="{38DF6FCC-0C1A-4C30-82D9-405D412FD4F4}">
      <dsp:nvSpPr>
        <dsp:cNvPr id="0" name=""/>
        <dsp:cNvSpPr/>
      </dsp:nvSpPr>
      <dsp:spPr>
        <a:xfrm rot="5400000">
          <a:off x="4159254" y="293634"/>
          <a:ext cx="1924892" cy="1924892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財富管理專業</a:t>
          </a:r>
          <a:endParaRPr lang="en-US" altLang="zh-TW" sz="22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50%</a:t>
          </a:r>
        </a:p>
      </dsp:txBody>
      <dsp:txXfrm rot="-5400000">
        <a:off x="4159254" y="857422"/>
        <a:ext cx="1361104" cy="1361104"/>
      </dsp:txXfrm>
    </dsp:sp>
    <dsp:sp modelId="{C9CBE624-C2C5-45EC-B7C8-03D60142F5AD}">
      <dsp:nvSpPr>
        <dsp:cNvPr id="0" name=""/>
        <dsp:cNvSpPr/>
      </dsp:nvSpPr>
      <dsp:spPr>
        <a:xfrm rot="10800000">
          <a:off x="4159254" y="2307436"/>
          <a:ext cx="1924892" cy="1924892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實作討論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4159254" y="2307436"/>
        <a:ext cx="1361104" cy="1361104"/>
      </dsp:txXfrm>
    </dsp:sp>
    <dsp:sp modelId="{29DC0B38-1D33-4FBD-9A81-2980DE22BFA6}">
      <dsp:nvSpPr>
        <dsp:cNvPr id="0" name=""/>
        <dsp:cNvSpPr/>
      </dsp:nvSpPr>
      <dsp:spPr>
        <a:xfrm rot="16200000">
          <a:off x="2145453" y="2307436"/>
          <a:ext cx="1924892" cy="1924892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實作討論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5400000">
        <a:off x="2709241" y="2307436"/>
        <a:ext cx="1361104" cy="1361104"/>
      </dsp:txXfrm>
    </dsp:sp>
    <dsp:sp modelId="{116B3D0B-E96D-4204-80DC-58D51F704A40}">
      <dsp:nvSpPr>
        <dsp:cNvPr id="0" name=""/>
        <dsp:cNvSpPr/>
      </dsp:nvSpPr>
      <dsp:spPr>
        <a:xfrm>
          <a:off x="3782500" y="1862888"/>
          <a:ext cx="664599" cy="57791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739131-C32C-4A05-8AC0-F56F0103C6F9}">
      <dsp:nvSpPr>
        <dsp:cNvPr id="0" name=""/>
        <dsp:cNvSpPr/>
      </dsp:nvSpPr>
      <dsp:spPr>
        <a:xfrm rot="10800000">
          <a:off x="3782500" y="2085162"/>
          <a:ext cx="664599" cy="57791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F9B02-B3F0-4776-A24F-B6ACCCE20D94}">
      <dsp:nvSpPr>
        <dsp:cNvPr id="0" name=""/>
        <dsp:cNvSpPr/>
      </dsp:nvSpPr>
      <dsp:spPr>
        <a:xfrm>
          <a:off x="2" y="0"/>
          <a:ext cx="8280915" cy="4464496"/>
        </a:xfrm>
        <a:prstGeom prst="rightArrow">
          <a:avLst/>
        </a:prstGeom>
        <a:solidFill>
          <a:srgbClr val="333399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B231-F0E1-4200-868E-7BEE75E6FD39}">
      <dsp:nvSpPr>
        <dsp:cNvPr id="0" name=""/>
        <dsp:cNvSpPr/>
      </dsp:nvSpPr>
      <dsp:spPr>
        <a:xfrm>
          <a:off x="5066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產學合作</a:t>
          </a:r>
          <a:endParaRPr lang="zh-TW" altLang="en-US" sz="41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sp:txBody>
      <dsp:txXfrm>
        <a:off x="79799" y="1414081"/>
        <a:ext cx="1381447" cy="1636332"/>
      </dsp:txXfrm>
    </dsp:sp>
    <dsp:sp modelId="{CABFD46C-AA69-4F4C-A3FA-4374DB51E771}">
      <dsp:nvSpPr>
        <dsp:cNvPr id="0" name=""/>
        <dsp:cNvSpPr/>
      </dsp:nvSpPr>
      <dsp:spPr>
        <a:xfrm>
          <a:off x="1690034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實習方式</a:t>
          </a:r>
          <a:endParaRPr lang="zh-TW" altLang="en-US" sz="410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sp:txBody>
      <dsp:txXfrm>
        <a:off x="1764767" y="1414081"/>
        <a:ext cx="1381447" cy="1636332"/>
      </dsp:txXfrm>
    </dsp:sp>
    <dsp:sp modelId="{A226C50B-0F25-4AB4-8225-F41FA7657D22}">
      <dsp:nvSpPr>
        <dsp:cNvPr id="0" name=""/>
        <dsp:cNvSpPr/>
      </dsp:nvSpPr>
      <dsp:spPr>
        <a:xfrm>
          <a:off x="3375003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-32532"/>
            <a:lumOff val="52778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實習培訓</a:t>
          </a:r>
          <a:endParaRPr lang="zh-TW" altLang="en-US" sz="41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sp:txBody>
      <dsp:txXfrm>
        <a:off x="3449736" y="1414081"/>
        <a:ext cx="1381447" cy="1636332"/>
      </dsp:txXfrm>
    </dsp:sp>
    <dsp:sp modelId="{5F9EBCA4-593A-43EA-90DC-3B317F7F5110}">
      <dsp:nvSpPr>
        <dsp:cNvPr id="0" name=""/>
        <dsp:cNvSpPr/>
      </dsp:nvSpPr>
      <dsp:spPr>
        <a:xfrm>
          <a:off x="5059971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聘用培訓</a:t>
          </a:r>
          <a:endParaRPr lang="zh-TW" altLang="en-US" sz="4100" b="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sp:txBody>
      <dsp:txXfrm>
        <a:off x="5134704" y="1414081"/>
        <a:ext cx="1381447" cy="1636332"/>
      </dsp:txXfrm>
    </dsp:sp>
    <dsp:sp modelId="{4D8A3133-D1A3-49B2-890F-75A984935C98}">
      <dsp:nvSpPr>
        <dsp:cNvPr id="0" name=""/>
        <dsp:cNvSpPr/>
      </dsp:nvSpPr>
      <dsp:spPr>
        <a:xfrm>
          <a:off x="6744939" y="1339348"/>
          <a:ext cx="1530913" cy="1785798"/>
        </a:xfrm>
        <a:prstGeom prst="roundRect">
          <a:avLst/>
        </a:prstGeom>
        <a:solidFill>
          <a:srgbClr val="333399">
            <a:shade val="50000"/>
            <a:hueOff val="0"/>
            <a:satOff val="-16266"/>
            <a:lumOff val="26389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  <a:cs typeface="+mn-cs"/>
            </a:rPr>
            <a:t>績效考核</a:t>
          </a:r>
          <a:endParaRPr lang="zh-TW" altLang="en-US" sz="4100" b="0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/>
            <a:ea typeface="標楷體"/>
            <a:cs typeface="+mn-cs"/>
          </a:endParaRPr>
        </a:p>
      </dsp:txBody>
      <dsp:txXfrm>
        <a:off x="6819672" y="1414081"/>
        <a:ext cx="1381447" cy="163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F88070-3A2B-43AF-B90B-2975C3B10F6F}" type="datetimeFigureOut">
              <a:rPr lang="zh-TW" altLang="en-US"/>
              <a:pPr>
                <a:defRPr/>
              </a:pPr>
              <a:t>2020/3/19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86B072-DD18-4945-BE6D-8FDC3B42F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63840E-8471-4382-A142-A852CD536228}" type="datetimeFigureOut">
              <a:rPr lang="zh-TW" altLang="en-US"/>
              <a:pPr>
                <a:defRPr/>
              </a:pPr>
              <a:t>2020/3/19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BA91A6-73A2-43DD-BDB9-9C2C46BE7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8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B313-BB2C-4508-9797-4F6B2CEDB16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8A45DD-2AED-4A26-9EDC-77987FB9EB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BC7CD-2526-403D-95CA-D0F477475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1BE805-294E-48DB-998C-25961227F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35E6FE-101E-492F-A7AF-3DFD2E4C0B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D3E6D3-FD50-4968-86E2-CEC9958461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08BD9E-4947-451E-B535-D666A59D0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0B9AE-D9B0-42E6-A438-22FF6A04D9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14D6D3-9A1A-4637-897F-37CFDD24A0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98782A-E6E5-42B1-9D2B-D0B3E1F323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BA16F2-E7AC-4A76-B8F9-E149E334A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94E4C1-1604-4E55-833C-D0F55B30B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E0B66-8E4D-4F6F-B686-B817FEDD49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646B43-3485-4D12-AEA4-124FCE769B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321638-F07C-4352-8DA4-21852E7C24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56E76E-7CD0-45AB-820B-FF05E4B847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4395C-AECE-46CD-BC87-51F4F52740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2EEB43-2BC0-4239-9CD8-DB45321527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207474-A85D-4006-B978-BA3934CCF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群益金鼎證券保留本方案修改與變動之權利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EA7722-33A6-471B-BC7A-0102A67FA3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 descr="簡報封面-b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圖片 3" descr="簡報封面-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357188"/>
            <a:ext cx="3171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圖片 5" descr="簡報封面-中文字.png"/>
          <p:cNvPicPr>
            <a:picLocks noChangeAspect="1"/>
          </p:cNvPicPr>
          <p:nvPr/>
        </p:nvPicPr>
        <p:blipFill>
          <a:blip r:embed="rId15"/>
          <a:srcRect t="2" r="24327" b="-2"/>
          <a:stretch>
            <a:fillRect/>
          </a:stretch>
        </p:blipFill>
        <p:spPr bwMode="auto">
          <a:xfrm>
            <a:off x="6516688" y="6391275"/>
            <a:ext cx="23828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頁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178550"/>
            <a:ext cx="84248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80415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331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pic>
        <p:nvPicPr>
          <p:cNvPr id="13318" name="Picture 9" descr="頁首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260350"/>
            <a:ext cx="8785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14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AC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5pPr>
      <a:lvl6pPr marL="4572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6pPr>
      <a:lvl7pPr marL="9144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7pPr>
      <a:lvl8pPr marL="13716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8pPr>
      <a:lvl9pPr marL="18288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n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¢"/>
        <a:defRPr sz="16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\\Srvpdc\&#32147;&#31649;&#34389;\&#20132;&#25563;&#36039;&#26009;\&#37528;&#30410;\&#23526;&#32722;&#26399;&#38291;(&#19971;&#36913;&#23526;&#22320;&#36914;&#38542;&#23526;&#21209;).docx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1520788"/>
            <a:ext cx="9325036" cy="291632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群益</a:t>
            </a:r>
            <a:r>
              <a:rPr lang="zh-TW" altLang="en-US" sz="4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金鼎</a:t>
            </a:r>
            <a:r>
              <a:rPr lang="zh-TW" altLang="en-US" sz="4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證券  </a:t>
            </a:r>
            <a:r>
              <a:rPr lang="en-US" altLang="zh-TW" sz="4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4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4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en-US" altLang="zh-TW" sz="4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暑期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  <a:r>
              <a:rPr lang="zh-TW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學合作實習方案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6400800" cy="175260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sz="2400" smtClean="0">
                <a:latin typeface="Baskerville Old Face" panose="02020602080505020303" pitchFamily="18" charset="0"/>
              </a:rPr>
              <a:t>2020.03</a:t>
            </a:r>
            <a:endParaRPr lang="en-US" altLang="zh-TW" sz="2400" dirty="0" smtClean="0">
              <a:latin typeface="Baskerville Old Face" panose="02020602080505020303" pitchFamily="18" charset="0"/>
            </a:endParaRPr>
          </a:p>
          <a:p>
            <a:endParaRPr lang="en-US" altLang="zh-TW" sz="2400" dirty="0" smtClean="0">
              <a:latin typeface="Baskerville Old Face" panose="02020602080505020303" pitchFamily="18" charset="0"/>
            </a:endParaRPr>
          </a:p>
          <a:p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503238" y="3897052"/>
            <a:ext cx="784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107" name="Picture 7" descr="簡報封面20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</a:blip>
          <a:srcRect l="21649" t="42638" r="21649" b="42639"/>
          <a:stretch>
            <a:fillRect/>
          </a:stretch>
        </p:blipFill>
        <p:spPr bwMode="auto">
          <a:xfrm>
            <a:off x="5256076" y="5733256"/>
            <a:ext cx="3730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9692" y="944983"/>
            <a:ext cx="5580620" cy="31085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/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集中專業訓練 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證券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產業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證券市場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與國際股市</a:t>
            </a:r>
            <a:endParaRPr lang="zh-TW" altLang="en-US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各項金融商品專業知識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理財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規劃與資產配置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開發與應對技巧</a:t>
            </a:r>
            <a:endParaRPr lang="zh-TW" altLang="en-US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數位開發與數位行銷技巧</a:t>
            </a:r>
            <a:endParaRPr lang="zh-TW" altLang="en-US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超業心路歷程分享</a:t>
            </a:r>
            <a:endParaRPr lang="zh-TW" altLang="en-US" sz="24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blackWhite">
          <a:xfrm>
            <a:off x="1413144" y="96949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endParaRPr kumimoji="0"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03548" y="70857"/>
            <a:ext cx="8229600" cy="657843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實習訓練二階段</a:t>
            </a: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9692" y="4281598"/>
            <a:ext cx="5589930" cy="2062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zh-TW" altLang="en-US" sz="3200" dirty="0" smtClean="0">
                <a:latin typeface="標楷體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en-US" sz="2800" b="1" dirty="0" smtClean="0">
                <a:latin typeface="標楷體" pitchFamily="65" charset="-120"/>
                <a:ea typeface="標楷體" panose="03000509000000000000" pitchFamily="65" charset="-120"/>
              </a:rPr>
              <a:t>分公司見習</a:t>
            </a:r>
            <a:r>
              <a:rPr kumimoji="0" lang="en-US" altLang="zh-TW" sz="2800" b="1" dirty="0">
                <a:latin typeface="標楷體" pitchFamily="65" charset="-120"/>
                <a:ea typeface="標楷體" panose="03000509000000000000" pitchFamily="65" charset="-120"/>
              </a:rPr>
              <a:t>+</a:t>
            </a:r>
            <a:r>
              <a:rPr kumimoji="0" lang="zh-TW" altLang="en-US" sz="2800" b="1" dirty="0">
                <a:latin typeface="標楷體" pitchFamily="65" charset="-120"/>
                <a:ea typeface="標楷體" panose="03000509000000000000" pitchFamily="65" charset="-120"/>
              </a:rPr>
              <a:t>實務訓練</a:t>
            </a:r>
            <a:endParaRPr lang="zh-TW" altLang="en-US" sz="2800" b="1" dirty="0"/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從業人員相關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必備證照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輔導考試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各項商品交易實務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成交技巧與打動客戶心服務</a:t>
            </a:r>
            <a:endParaRPr lang="en-US" altLang="zh-TW" sz="2400" b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blackWhite">
          <a:xfrm>
            <a:off x="1413144" y="428159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endParaRPr kumimoji="0"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1936" y="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集訓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課程規劃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755576" y="836712"/>
            <a:ext cx="8163604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課程安排：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採證期權經紀專業訓練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、財富管理專業訓練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採專業知識授課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、實作討論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50%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方式進行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4675" y="2961581"/>
            <a:ext cx="2308992" cy="43167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群組 7"/>
          <p:cNvGrpSpPr/>
          <p:nvPr/>
        </p:nvGrpSpPr>
        <p:grpSpPr>
          <a:xfrm>
            <a:off x="1794675" y="3393256"/>
            <a:ext cx="2308992" cy="208940"/>
            <a:chOff x="3353545" y="533846"/>
            <a:chExt cx="2308992" cy="208940"/>
          </a:xfrm>
        </p:grpSpPr>
        <p:sp>
          <p:nvSpPr>
            <p:cNvPr id="9" name="矩形 8"/>
            <p:cNvSpPr/>
            <p:nvPr/>
          </p:nvSpPr>
          <p:spPr>
            <a:xfrm>
              <a:off x="3353545" y="533846"/>
              <a:ext cx="2308992" cy="2089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矩形 9"/>
            <p:cNvSpPr/>
            <p:nvPr/>
          </p:nvSpPr>
          <p:spPr>
            <a:xfrm>
              <a:off x="3353545" y="533846"/>
              <a:ext cx="2308992" cy="208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100" kern="120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794675" y="3677201"/>
            <a:ext cx="2308992" cy="208940"/>
            <a:chOff x="3353545" y="817791"/>
            <a:chExt cx="2308992" cy="208940"/>
          </a:xfrm>
        </p:grpSpPr>
        <p:sp>
          <p:nvSpPr>
            <p:cNvPr id="12" name="矩形 11"/>
            <p:cNvSpPr/>
            <p:nvPr/>
          </p:nvSpPr>
          <p:spPr>
            <a:xfrm>
              <a:off x="3353545" y="817791"/>
              <a:ext cx="2308992" cy="2089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3353545" y="817791"/>
              <a:ext cx="2308992" cy="208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100" kern="120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267744" y="3404877"/>
            <a:ext cx="2308992" cy="208940"/>
            <a:chOff x="2399723" y="0"/>
            <a:chExt cx="2308992" cy="208940"/>
          </a:xfrm>
        </p:grpSpPr>
        <p:sp>
          <p:nvSpPr>
            <p:cNvPr id="15" name="矩形 14"/>
            <p:cNvSpPr/>
            <p:nvPr/>
          </p:nvSpPr>
          <p:spPr>
            <a:xfrm>
              <a:off x="2399723" y="0"/>
              <a:ext cx="2308992" cy="2089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2399723" y="0"/>
              <a:ext cx="2308992" cy="208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100" kern="1200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625416" y="4440913"/>
            <a:ext cx="2308992" cy="208940"/>
            <a:chOff x="3353545" y="817791"/>
            <a:chExt cx="2308992" cy="208940"/>
          </a:xfrm>
        </p:grpSpPr>
        <p:sp>
          <p:nvSpPr>
            <p:cNvPr id="18" name="矩形 17"/>
            <p:cNvSpPr/>
            <p:nvPr/>
          </p:nvSpPr>
          <p:spPr>
            <a:xfrm>
              <a:off x="3353545" y="817791"/>
              <a:ext cx="2308992" cy="2089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3353545" y="817791"/>
              <a:ext cx="2308992" cy="208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100" kern="1200"/>
            </a:p>
          </p:txBody>
        </p:sp>
      </p:grpSp>
      <p:graphicFrame>
        <p:nvGraphicFramePr>
          <p:cNvPr id="2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50228"/>
              </p:ext>
            </p:extLst>
          </p:nvPr>
        </p:nvGraphicFramePr>
        <p:xfrm>
          <a:off x="539552" y="197199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向下箭號 22"/>
          <p:cNvSpPr/>
          <p:nvPr/>
        </p:nvSpPr>
        <p:spPr>
          <a:xfrm>
            <a:off x="1794675" y="3613817"/>
            <a:ext cx="185037" cy="46325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>
            <a:off x="7308304" y="3613817"/>
            <a:ext cx="185037" cy="46325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10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22298" r="12158" b="25482"/>
          <a:stretch/>
        </p:blipFill>
        <p:spPr bwMode="auto">
          <a:xfrm>
            <a:off x="1270345" y="1180192"/>
            <a:ext cx="5652321" cy="271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61617" y="1267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訓練目標</a:t>
            </a:r>
            <a:endParaRPr kumimoji="0"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1270345" y="3340433"/>
            <a:ext cx="6259787" cy="27546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0" lang="zh-TW" alt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讓你成為</a:t>
            </a:r>
            <a:r>
              <a:rPr kumimoji="0" lang="en-US" altLang="zh-TW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kumimoji="0" lang="zh-TW" alt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金融趨勢人才</a:t>
            </a:r>
            <a:endParaRPr kumimoji="0" lang="en-US" altLang="zh-TW" sz="2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透過數位平台服務客戶</a:t>
            </a:r>
            <a:endParaRPr kumimoji="0" lang="en-US" altLang="zh-TW" sz="2400" b="1" dirty="0" smtClean="0">
              <a:solidFill>
                <a:srgbClr val="F808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利用社群經營創造新客戶</a:t>
            </a:r>
            <a:endParaRPr kumimoji="0" lang="en-US" altLang="zh-TW" sz="2400" b="1" dirty="0" smtClean="0">
              <a:solidFill>
                <a:srgbClr val="F808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掌握資產配置為資產增值</a:t>
            </a:r>
            <a:endParaRPr kumimoji="0" lang="en-US" altLang="zh-TW" sz="2400" b="1" dirty="0" smtClean="0">
              <a:solidFill>
                <a:srgbClr val="F808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運用理財專業堆疊財富</a:t>
            </a:r>
            <a:endParaRPr kumimoji="0" lang="en-US" altLang="zh-TW" sz="2400" b="1" dirty="0" smtClean="0">
              <a:solidFill>
                <a:srgbClr val="F808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成為客戶最信賴的投資顧問</a:t>
            </a:r>
            <a:endParaRPr kumimoji="0" lang="en-US" altLang="zh-TW" sz="2400" b="1" dirty="0" smtClean="0">
              <a:solidFill>
                <a:srgbClr val="F808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6256746" y="6286982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11</a:t>
            </a:fld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11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2736" y="152636"/>
            <a:ext cx="7804150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集訓課程科目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3526" y="862059"/>
            <a:ext cx="8513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課程內容分為七大項：證期權、數位應用、信託、基金、保險、複委託以     及債券等專業項目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6" y="1556792"/>
            <a:ext cx="863631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12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實習就業接軌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晉身理財經紀人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13182" r="15044" b="17145"/>
          <a:stretch/>
        </p:blipFill>
        <p:spPr bwMode="auto">
          <a:xfrm>
            <a:off x="683568" y="872716"/>
            <a:ext cx="78668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86908" y="4581128"/>
            <a:ext cx="2877711" cy="400110"/>
          </a:xfrm>
          <a:prstGeom prst="rect">
            <a:avLst/>
          </a:prstGeom>
          <a:solidFill>
            <a:srgbClr val="F8080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不只理財、</a:t>
            </a:r>
            <a:r>
              <a:rPr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更學會投資</a:t>
            </a:r>
            <a:r>
              <a:rPr lang="en-US" altLang="zh-TW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4388" y="52292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實習表現優異且具備所需證照，即可於大學四年級支薪聘用，立即晉身理財經紀人的行列！</a:t>
            </a: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13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3022" y="6116986"/>
            <a:ext cx="740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zh-TW" altLang="en-US" sz="1200" dirty="0"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kumimoji="0" lang="zh-TW" altLang="en-US" sz="1200" dirty="0" smtClean="0">
                <a:latin typeface="微軟正黑體" pitchFamily="34" charset="-120"/>
                <a:ea typeface="微軟正黑體" pitchFamily="34" charset="-120"/>
              </a:rPr>
              <a:t>：聘用需具備證照：</a:t>
            </a:r>
            <a:r>
              <a:rPr kumimoji="0" lang="en-US" altLang="zh-TW" sz="12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1200" dirty="0" smtClean="0">
                <a:latin typeface="微軟正黑體" pitchFamily="34" charset="-120"/>
                <a:ea typeface="微軟正黑體" pitchFamily="34" charset="-120"/>
              </a:rPr>
              <a:t>證券普業 </a:t>
            </a:r>
            <a:r>
              <a:rPr kumimoji="0" lang="en-US" altLang="zh-TW" sz="12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信託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業務員   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人身保險業務員  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金融市場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常識與職業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道德</a:t>
            </a:r>
            <a:r>
              <a:rPr kumimoji="0" lang="zh-TW" altLang="en-US" sz="12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26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5556" y="2565400"/>
            <a:ext cx="7941382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kumimoji="0"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理財經紀人職涯發展</a:t>
            </a:r>
            <a:r>
              <a:rPr kumimoji="0"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2"/>
          <p:cNvSpPr txBox="1">
            <a:spLocks/>
          </p:cNvSpPr>
          <p:nvPr/>
        </p:nvSpPr>
        <p:spPr>
          <a:xfrm>
            <a:off x="447726" y="944724"/>
            <a:ext cx="8229600" cy="95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銀行、保險、證券之中，金融商品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覆蓋範圍最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廣者為證券業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投資專業領域最廣泛精深</a:t>
            </a: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最佳的金融學習發展領域</a:t>
            </a:r>
            <a:r>
              <a:rPr kumimoji="0"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kumimoji="0"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85" y="3158293"/>
            <a:ext cx="609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6013106" y="306510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銀行業務範圍</a:t>
            </a:r>
            <a:r>
              <a:rPr kumimoji="0" lang="en-US" altLang="zh-TW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存款</a:t>
            </a:r>
            <a:r>
              <a:rPr kumimoji="0"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</a:t>
            </a:r>
            <a:r>
              <a:rPr kumimoji="0"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外匯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kumimoji="0" lang="zh-TW" altLang="en-US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匯兌</a:t>
            </a:r>
            <a:r>
              <a:rPr kumimoji="0" lang="en-US" altLang="zh-TW" sz="1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、信託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、理財</a:t>
            </a:r>
            <a:r>
              <a:rPr kumimoji="0"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基金、保險、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信用卡等</a:t>
            </a:r>
            <a:endParaRPr kumimoji="0"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562525" y="4867996"/>
            <a:ext cx="332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保險業務範圍</a:t>
            </a:r>
            <a:r>
              <a:rPr kumimoji="0" lang="en-US" altLang="zh-TW" sz="1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壽險、健康</a:t>
            </a:r>
            <a:r>
              <a:rPr kumimoji="0" lang="zh-TW" altLang="en-US" sz="18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險、儲蓄險、意外險、殘扶險、投資型保險等</a:t>
            </a:r>
            <a:endParaRPr kumimoji="0" lang="en-US" altLang="zh-TW" sz="1800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1299917" y="3217474"/>
            <a:ext cx="2219003" cy="2701037"/>
          </a:xfrm>
          <a:custGeom>
            <a:avLst/>
            <a:gdLst>
              <a:gd name="connsiteX0" fmla="*/ 1784540 w 2219003"/>
              <a:gd name="connsiteY0" fmla="*/ 340895 h 2701037"/>
              <a:gd name="connsiteX1" fmla="*/ 1907204 w 2219003"/>
              <a:gd name="connsiteY1" fmla="*/ 218232 h 2701037"/>
              <a:gd name="connsiteX2" fmla="*/ 2041018 w 2219003"/>
              <a:gd name="connsiteY2" fmla="*/ 207081 h 2701037"/>
              <a:gd name="connsiteX3" fmla="*/ 2141379 w 2219003"/>
              <a:gd name="connsiteY3" fmla="*/ 129022 h 2701037"/>
              <a:gd name="connsiteX4" fmla="*/ 2208287 w 2219003"/>
              <a:gd name="connsiteY4" fmla="*/ 6359 h 2701037"/>
              <a:gd name="connsiteX5" fmla="*/ 1907204 w 2219003"/>
              <a:gd name="connsiteY5" fmla="*/ 17510 h 2701037"/>
              <a:gd name="connsiteX6" fmla="*/ 1606121 w 2219003"/>
              <a:gd name="connsiteY6" fmla="*/ 17510 h 2701037"/>
              <a:gd name="connsiteX7" fmla="*/ 1249282 w 2219003"/>
              <a:gd name="connsiteY7" fmla="*/ 106720 h 2701037"/>
              <a:gd name="connsiteX8" fmla="*/ 1082013 w 2219003"/>
              <a:gd name="connsiteY8" fmla="*/ 151325 h 2701037"/>
              <a:gd name="connsiteX9" fmla="*/ 937047 w 2219003"/>
              <a:gd name="connsiteY9" fmla="*/ 218232 h 2701037"/>
              <a:gd name="connsiteX10" fmla="*/ 825535 w 2219003"/>
              <a:gd name="connsiteY10" fmla="*/ 207081 h 2701037"/>
              <a:gd name="connsiteX11" fmla="*/ 524452 w 2219003"/>
              <a:gd name="connsiteY11" fmla="*/ 195929 h 2701037"/>
              <a:gd name="connsiteX12" fmla="*/ 267974 w 2219003"/>
              <a:gd name="connsiteY12" fmla="*/ 195929 h 2701037"/>
              <a:gd name="connsiteX13" fmla="*/ 134160 w 2219003"/>
              <a:gd name="connsiteY13" fmla="*/ 262837 h 2701037"/>
              <a:gd name="connsiteX14" fmla="*/ 345 w 2219003"/>
              <a:gd name="connsiteY14" fmla="*/ 352047 h 2701037"/>
              <a:gd name="connsiteX15" fmla="*/ 100706 w 2219003"/>
              <a:gd name="connsiteY15" fmla="*/ 385500 h 2701037"/>
              <a:gd name="connsiteX16" fmla="*/ 256823 w 2219003"/>
              <a:gd name="connsiteY16" fmla="*/ 352047 h 2701037"/>
              <a:gd name="connsiteX17" fmla="*/ 401789 w 2219003"/>
              <a:gd name="connsiteY17" fmla="*/ 441256 h 2701037"/>
              <a:gd name="connsiteX18" fmla="*/ 334882 w 2219003"/>
              <a:gd name="connsiteY18" fmla="*/ 619676 h 2701037"/>
              <a:gd name="connsiteX19" fmla="*/ 256823 w 2219003"/>
              <a:gd name="connsiteY19" fmla="*/ 809247 h 2701037"/>
              <a:gd name="connsiteX20" fmla="*/ 346033 w 2219003"/>
              <a:gd name="connsiteY20" fmla="*/ 898456 h 2701037"/>
              <a:gd name="connsiteX21" fmla="*/ 446394 w 2219003"/>
              <a:gd name="connsiteY21" fmla="*/ 1099178 h 2701037"/>
              <a:gd name="connsiteX22" fmla="*/ 613662 w 2219003"/>
              <a:gd name="connsiteY22" fmla="*/ 1244144 h 2701037"/>
              <a:gd name="connsiteX23" fmla="*/ 769779 w 2219003"/>
              <a:gd name="connsiteY23" fmla="*/ 1322203 h 2701037"/>
              <a:gd name="connsiteX24" fmla="*/ 948199 w 2219003"/>
              <a:gd name="connsiteY24" fmla="*/ 1522925 h 2701037"/>
              <a:gd name="connsiteX25" fmla="*/ 1115467 w 2219003"/>
              <a:gd name="connsiteY25" fmla="*/ 2058183 h 2701037"/>
              <a:gd name="connsiteX26" fmla="*/ 1271584 w 2219003"/>
              <a:gd name="connsiteY26" fmla="*/ 2693803 h 2701037"/>
              <a:gd name="connsiteX27" fmla="*/ 1282735 w 2219003"/>
              <a:gd name="connsiteY27" fmla="*/ 2392720 h 2701037"/>
              <a:gd name="connsiteX28" fmla="*/ 1416550 w 2219003"/>
              <a:gd name="connsiteY28" fmla="*/ 2247754 h 2701037"/>
              <a:gd name="connsiteX29" fmla="*/ 1606121 w 2219003"/>
              <a:gd name="connsiteY29" fmla="*/ 2058183 h 2701037"/>
              <a:gd name="connsiteX30" fmla="*/ 1661877 w 2219003"/>
              <a:gd name="connsiteY30" fmla="*/ 1790554 h 2701037"/>
              <a:gd name="connsiteX31" fmla="*/ 1717633 w 2219003"/>
              <a:gd name="connsiteY31" fmla="*/ 1690193 h 2701037"/>
              <a:gd name="connsiteX32" fmla="*/ 1583818 w 2219003"/>
              <a:gd name="connsiteY32" fmla="*/ 1623286 h 2701037"/>
              <a:gd name="connsiteX33" fmla="*/ 1472306 w 2219003"/>
              <a:gd name="connsiteY33" fmla="*/ 1600983 h 2701037"/>
              <a:gd name="connsiteX34" fmla="*/ 1349643 w 2219003"/>
              <a:gd name="connsiteY34" fmla="*/ 1456017 h 2701037"/>
              <a:gd name="connsiteX35" fmla="*/ 1160072 w 2219003"/>
              <a:gd name="connsiteY35" fmla="*/ 1322203 h 2701037"/>
              <a:gd name="connsiteX36" fmla="*/ 970501 w 2219003"/>
              <a:gd name="connsiteY36" fmla="*/ 1299900 h 2701037"/>
              <a:gd name="connsiteX37" fmla="*/ 925896 w 2219003"/>
              <a:gd name="connsiteY37" fmla="*/ 998817 h 2701037"/>
              <a:gd name="connsiteX38" fmla="*/ 970501 w 2219003"/>
              <a:gd name="connsiteY38" fmla="*/ 865003 h 2701037"/>
              <a:gd name="connsiteX39" fmla="*/ 1148921 w 2219003"/>
              <a:gd name="connsiteY39" fmla="*/ 720037 h 2701037"/>
              <a:gd name="connsiteX40" fmla="*/ 1427701 w 2219003"/>
              <a:gd name="connsiteY40" fmla="*/ 552769 h 2701037"/>
              <a:gd name="connsiteX41" fmla="*/ 1851447 w 2219003"/>
              <a:gd name="connsiteY41" fmla="*/ 318593 h 2701037"/>
              <a:gd name="connsiteX42" fmla="*/ 1784540 w 2219003"/>
              <a:gd name="connsiteY42" fmla="*/ 340895 h 270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19003" h="2701037">
                <a:moveTo>
                  <a:pt x="1784540" y="340895"/>
                </a:moveTo>
                <a:cubicBezTo>
                  <a:pt x="1793833" y="324168"/>
                  <a:pt x="1864458" y="240534"/>
                  <a:pt x="1907204" y="218232"/>
                </a:cubicBezTo>
                <a:cubicBezTo>
                  <a:pt x="1949950" y="195930"/>
                  <a:pt x="2001989" y="221949"/>
                  <a:pt x="2041018" y="207081"/>
                </a:cubicBezTo>
                <a:cubicBezTo>
                  <a:pt x="2080047" y="192213"/>
                  <a:pt x="2113501" y="162476"/>
                  <a:pt x="2141379" y="129022"/>
                </a:cubicBezTo>
                <a:cubicBezTo>
                  <a:pt x="2169257" y="95568"/>
                  <a:pt x="2247316" y="24944"/>
                  <a:pt x="2208287" y="6359"/>
                </a:cubicBezTo>
                <a:cubicBezTo>
                  <a:pt x="2169258" y="-12226"/>
                  <a:pt x="2007565" y="15652"/>
                  <a:pt x="1907204" y="17510"/>
                </a:cubicBezTo>
                <a:cubicBezTo>
                  <a:pt x="1806843" y="19368"/>
                  <a:pt x="1715775" y="2642"/>
                  <a:pt x="1606121" y="17510"/>
                </a:cubicBezTo>
                <a:cubicBezTo>
                  <a:pt x="1496467" y="32378"/>
                  <a:pt x="1336633" y="84418"/>
                  <a:pt x="1249282" y="106720"/>
                </a:cubicBezTo>
                <a:cubicBezTo>
                  <a:pt x="1161931" y="129022"/>
                  <a:pt x="1134052" y="132740"/>
                  <a:pt x="1082013" y="151325"/>
                </a:cubicBezTo>
                <a:cubicBezTo>
                  <a:pt x="1029974" y="169910"/>
                  <a:pt x="979793" y="208939"/>
                  <a:pt x="937047" y="218232"/>
                </a:cubicBezTo>
                <a:cubicBezTo>
                  <a:pt x="894301" y="227525"/>
                  <a:pt x="894301" y="210798"/>
                  <a:pt x="825535" y="207081"/>
                </a:cubicBezTo>
                <a:cubicBezTo>
                  <a:pt x="756769" y="203364"/>
                  <a:pt x="617379" y="197788"/>
                  <a:pt x="524452" y="195929"/>
                </a:cubicBezTo>
                <a:cubicBezTo>
                  <a:pt x="431525" y="194070"/>
                  <a:pt x="333023" y="184778"/>
                  <a:pt x="267974" y="195929"/>
                </a:cubicBezTo>
                <a:cubicBezTo>
                  <a:pt x="202925" y="207080"/>
                  <a:pt x="178765" y="236817"/>
                  <a:pt x="134160" y="262837"/>
                </a:cubicBezTo>
                <a:cubicBezTo>
                  <a:pt x="89555" y="288857"/>
                  <a:pt x="5921" y="331603"/>
                  <a:pt x="345" y="352047"/>
                </a:cubicBezTo>
                <a:cubicBezTo>
                  <a:pt x="-5231" y="372491"/>
                  <a:pt x="57960" y="385500"/>
                  <a:pt x="100706" y="385500"/>
                </a:cubicBezTo>
                <a:cubicBezTo>
                  <a:pt x="143452" y="385500"/>
                  <a:pt x="206643" y="342754"/>
                  <a:pt x="256823" y="352047"/>
                </a:cubicBezTo>
                <a:cubicBezTo>
                  <a:pt x="307003" y="361340"/>
                  <a:pt x="388779" y="396651"/>
                  <a:pt x="401789" y="441256"/>
                </a:cubicBezTo>
                <a:cubicBezTo>
                  <a:pt x="414799" y="485861"/>
                  <a:pt x="359043" y="558344"/>
                  <a:pt x="334882" y="619676"/>
                </a:cubicBezTo>
                <a:cubicBezTo>
                  <a:pt x="310721" y="681008"/>
                  <a:pt x="254965" y="762784"/>
                  <a:pt x="256823" y="809247"/>
                </a:cubicBezTo>
                <a:cubicBezTo>
                  <a:pt x="258681" y="855710"/>
                  <a:pt x="314438" y="850134"/>
                  <a:pt x="346033" y="898456"/>
                </a:cubicBezTo>
                <a:cubicBezTo>
                  <a:pt x="377628" y="946778"/>
                  <a:pt x="401789" y="1041563"/>
                  <a:pt x="446394" y="1099178"/>
                </a:cubicBezTo>
                <a:cubicBezTo>
                  <a:pt x="490999" y="1156793"/>
                  <a:pt x="559765" y="1206973"/>
                  <a:pt x="613662" y="1244144"/>
                </a:cubicBezTo>
                <a:cubicBezTo>
                  <a:pt x="667559" y="1281315"/>
                  <a:pt x="714023" y="1275740"/>
                  <a:pt x="769779" y="1322203"/>
                </a:cubicBezTo>
                <a:cubicBezTo>
                  <a:pt x="825535" y="1368666"/>
                  <a:pt x="890584" y="1400262"/>
                  <a:pt x="948199" y="1522925"/>
                </a:cubicBezTo>
                <a:cubicBezTo>
                  <a:pt x="1005814" y="1645588"/>
                  <a:pt x="1061569" y="1863037"/>
                  <a:pt x="1115467" y="2058183"/>
                </a:cubicBezTo>
                <a:cubicBezTo>
                  <a:pt x="1169364" y="2253329"/>
                  <a:pt x="1243706" y="2638047"/>
                  <a:pt x="1271584" y="2693803"/>
                </a:cubicBezTo>
                <a:cubicBezTo>
                  <a:pt x="1299462" y="2749559"/>
                  <a:pt x="1258574" y="2467061"/>
                  <a:pt x="1282735" y="2392720"/>
                </a:cubicBezTo>
                <a:cubicBezTo>
                  <a:pt x="1306896" y="2318379"/>
                  <a:pt x="1362652" y="2303510"/>
                  <a:pt x="1416550" y="2247754"/>
                </a:cubicBezTo>
                <a:cubicBezTo>
                  <a:pt x="1470448" y="2191998"/>
                  <a:pt x="1565233" y="2134383"/>
                  <a:pt x="1606121" y="2058183"/>
                </a:cubicBezTo>
                <a:cubicBezTo>
                  <a:pt x="1647009" y="1981983"/>
                  <a:pt x="1643292" y="1851886"/>
                  <a:pt x="1661877" y="1790554"/>
                </a:cubicBezTo>
                <a:cubicBezTo>
                  <a:pt x="1680462" y="1729222"/>
                  <a:pt x="1730643" y="1718071"/>
                  <a:pt x="1717633" y="1690193"/>
                </a:cubicBezTo>
                <a:cubicBezTo>
                  <a:pt x="1704623" y="1662315"/>
                  <a:pt x="1624706" y="1638154"/>
                  <a:pt x="1583818" y="1623286"/>
                </a:cubicBezTo>
                <a:cubicBezTo>
                  <a:pt x="1542930" y="1608418"/>
                  <a:pt x="1511335" y="1628861"/>
                  <a:pt x="1472306" y="1600983"/>
                </a:cubicBezTo>
                <a:cubicBezTo>
                  <a:pt x="1433277" y="1573105"/>
                  <a:pt x="1401682" y="1502480"/>
                  <a:pt x="1349643" y="1456017"/>
                </a:cubicBezTo>
                <a:cubicBezTo>
                  <a:pt x="1297604" y="1409554"/>
                  <a:pt x="1223262" y="1348223"/>
                  <a:pt x="1160072" y="1322203"/>
                </a:cubicBezTo>
                <a:cubicBezTo>
                  <a:pt x="1096882" y="1296184"/>
                  <a:pt x="1009530" y="1353798"/>
                  <a:pt x="970501" y="1299900"/>
                </a:cubicBezTo>
                <a:cubicBezTo>
                  <a:pt x="931472" y="1246002"/>
                  <a:pt x="925896" y="1071300"/>
                  <a:pt x="925896" y="998817"/>
                </a:cubicBezTo>
                <a:cubicBezTo>
                  <a:pt x="925896" y="926334"/>
                  <a:pt x="933330" y="911466"/>
                  <a:pt x="970501" y="865003"/>
                </a:cubicBezTo>
                <a:cubicBezTo>
                  <a:pt x="1007672" y="818540"/>
                  <a:pt x="1072721" y="772076"/>
                  <a:pt x="1148921" y="720037"/>
                </a:cubicBezTo>
                <a:cubicBezTo>
                  <a:pt x="1225121" y="667998"/>
                  <a:pt x="1310613" y="619676"/>
                  <a:pt x="1427701" y="552769"/>
                </a:cubicBezTo>
                <a:cubicBezTo>
                  <a:pt x="1544789" y="485862"/>
                  <a:pt x="1788257" y="352047"/>
                  <a:pt x="1851447" y="318593"/>
                </a:cubicBezTo>
                <a:cubicBezTo>
                  <a:pt x="1914637" y="285139"/>
                  <a:pt x="1775247" y="357622"/>
                  <a:pt x="1784540" y="340895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901456" y="2027652"/>
            <a:ext cx="486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證券業務範圍</a:t>
            </a:r>
            <a:r>
              <a:rPr kumimoji="0" lang="en-US" altLang="zh-TW" sz="1800" b="1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有價證券交易、期貨選擇權、衍生性金融商品、</a:t>
            </a:r>
            <a:r>
              <a:rPr kumimoji="0" lang="zh-TW" altLang="en-US" sz="1800" b="1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信託、財富管理</a:t>
            </a:r>
            <a:r>
              <a:rPr kumimoji="0" lang="zh-TW" altLang="en-US" sz="1800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、海外公司債、</a:t>
            </a:r>
            <a:r>
              <a:rPr kumimoji="0" lang="en-US" altLang="zh-TW" sz="1800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PGN</a:t>
            </a:r>
            <a:r>
              <a:rPr kumimoji="0" lang="zh-TW" altLang="en-US" sz="1800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800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ELN</a:t>
            </a:r>
            <a:r>
              <a:rPr kumimoji="0" lang="zh-TW" altLang="en-US" sz="1800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1800" b="1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海內外基金、保險經紀</a:t>
            </a:r>
            <a:r>
              <a:rPr kumimoji="0" lang="zh-TW" altLang="en-US" sz="1800" b="1" dirty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1800" b="1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不限用途款項借貸</a:t>
            </a:r>
            <a:r>
              <a:rPr kumimoji="0" lang="zh-TW" altLang="en-US" sz="1800" dirty="0" smtClean="0">
                <a:solidFill>
                  <a:srgbClr val="CC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kumimoji="0" lang="en-US" altLang="zh-TW" sz="1800" dirty="0" smtClean="0">
              <a:solidFill>
                <a:srgbClr val="CC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1288865" y="3199426"/>
            <a:ext cx="4701340" cy="2719085"/>
          </a:xfrm>
          <a:custGeom>
            <a:avLst/>
            <a:gdLst>
              <a:gd name="connsiteX0" fmla="*/ 2297391 w 4701340"/>
              <a:gd name="connsiteY0" fmla="*/ 6438 h 2719085"/>
              <a:gd name="connsiteX1" fmla="*/ 1840191 w 4701340"/>
              <a:gd name="connsiteY1" fmla="*/ 6438 h 2719085"/>
              <a:gd name="connsiteX2" fmla="*/ 1762133 w 4701340"/>
              <a:gd name="connsiteY2" fmla="*/ 39892 h 2719085"/>
              <a:gd name="connsiteX3" fmla="*/ 1371840 w 4701340"/>
              <a:gd name="connsiteY3" fmla="*/ 95648 h 2719085"/>
              <a:gd name="connsiteX4" fmla="*/ 1037303 w 4701340"/>
              <a:gd name="connsiteY4" fmla="*/ 196009 h 2719085"/>
              <a:gd name="connsiteX5" fmla="*/ 881186 w 4701340"/>
              <a:gd name="connsiteY5" fmla="*/ 229463 h 2719085"/>
              <a:gd name="connsiteX6" fmla="*/ 680464 w 4701340"/>
              <a:gd name="connsiteY6" fmla="*/ 229463 h 2719085"/>
              <a:gd name="connsiteX7" fmla="*/ 279020 w 4701340"/>
              <a:gd name="connsiteY7" fmla="*/ 229463 h 2719085"/>
              <a:gd name="connsiteX8" fmla="*/ 134055 w 4701340"/>
              <a:gd name="connsiteY8" fmla="*/ 296370 h 2719085"/>
              <a:gd name="connsiteX9" fmla="*/ 240 w 4701340"/>
              <a:gd name="connsiteY9" fmla="*/ 374429 h 2719085"/>
              <a:gd name="connsiteX10" fmla="*/ 167508 w 4701340"/>
              <a:gd name="connsiteY10" fmla="*/ 419034 h 2719085"/>
              <a:gd name="connsiteX11" fmla="*/ 256718 w 4701340"/>
              <a:gd name="connsiteY11" fmla="*/ 374429 h 2719085"/>
              <a:gd name="connsiteX12" fmla="*/ 423986 w 4701340"/>
              <a:gd name="connsiteY12" fmla="*/ 419034 h 2719085"/>
              <a:gd name="connsiteX13" fmla="*/ 446289 w 4701340"/>
              <a:gd name="connsiteY13" fmla="*/ 552848 h 2719085"/>
              <a:gd name="connsiteX14" fmla="*/ 323625 w 4701340"/>
              <a:gd name="connsiteY14" fmla="*/ 642058 h 2719085"/>
              <a:gd name="connsiteX15" fmla="*/ 312474 w 4701340"/>
              <a:gd name="connsiteY15" fmla="*/ 775873 h 2719085"/>
              <a:gd name="connsiteX16" fmla="*/ 334777 w 4701340"/>
              <a:gd name="connsiteY16" fmla="*/ 931990 h 2719085"/>
              <a:gd name="connsiteX17" fmla="*/ 412835 w 4701340"/>
              <a:gd name="connsiteY17" fmla="*/ 898536 h 2719085"/>
              <a:gd name="connsiteX18" fmla="*/ 557801 w 4701340"/>
              <a:gd name="connsiteY18" fmla="*/ 1233073 h 2719085"/>
              <a:gd name="connsiteX19" fmla="*/ 847733 w 4701340"/>
              <a:gd name="connsiteY19" fmla="*/ 1333434 h 2719085"/>
              <a:gd name="connsiteX20" fmla="*/ 1015001 w 4701340"/>
              <a:gd name="connsiteY20" fmla="*/ 1534156 h 2719085"/>
              <a:gd name="connsiteX21" fmla="*/ 1182269 w 4701340"/>
              <a:gd name="connsiteY21" fmla="*/ 2013658 h 2719085"/>
              <a:gd name="connsiteX22" fmla="*/ 1238025 w 4701340"/>
              <a:gd name="connsiteY22" fmla="*/ 2426253 h 2719085"/>
              <a:gd name="connsiteX23" fmla="*/ 1304933 w 4701340"/>
              <a:gd name="connsiteY23" fmla="*/ 2716185 h 2719085"/>
              <a:gd name="connsiteX24" fmla="*/ 1304933 w 4701340"/>
              <a:gd name="connsiteY24" fmla="*/ 2560068 h 2719085"/>
              <a:gd name="connsiteX25" fmla="*/ 1349538 w 4701340"/>
              <a:gd name="connsiteY25" fmla="*/ 2314741 h 2719085"/>
              <a:gd name="connsiteX26" fmla="*/ 1505655 w 4701340"/>
              <a:gd name="connsiteY26" fmla="*/ 2236682 h 2719085"/>
              <a:gd name="connsiteX27" fmla="*/ 1583713 w 4701340"/>
              <a:gd name="connsiteY27" fmla="*/ 2169775 h 2719085"/>
              <a:gd name="connsiteX28" fmla="*/ 1728679 w 4701340"/>
              <a:gd name="connsiteY28" fmla="*/ 1924448 h 2719085"/>
              <a:gd name="connsiteX29" fmla="*/ 1840191 w 4701340"/>
              <a:gd name="connsiteY29" fmla="*/ 1701424 h 2719085"/>
              <a:gd name="connsiteX30" fmla="*/ 2052064 w 4701340"/>
              <a:gd name="connsiteY30" fmla="*/ 1589912 h 2719085"/>
              <a:gd name="connsiteX31" fmla="*/ 2141274 w 4701340"/>
              <a:gd name="connsiteY31" fmla="*/ 1523004 h 2719085"/>
              <a:gd name="connsiteX32" fmla="*/ 2152425 w 4701340"/>
              <a:gd name="connsiteY32" fmla="*/ 1545307 h 2719085"/>
              <a:gd name="connsiteX33" fmla="*/ 2308542 w 4701340"/>
              <a:gd name="connsiteY33" fmla="*/ 1500702 h 2719085"/>
              <a:gd name="connsiteX34" fmla="*/ 2475811 w 4701340"/>
              <a:gd name="connsiteY34" fmla="*/ 1534156 h 2719085"/>
              <a:gd name="connsiteX35" fmla="*/ 2565020 w 4701340"/>
              <a:gd name="connsiteY35" fmla="*/ 1824087 h 2719085"/>
              <a:gd name="connsiteX36" fmla="*/ 2620777 w 4701340"/>
              <a:gd name="connsiteY36" fmla="*/ 2125170 h 2719085"/>
              <a:gd name="connsiteX37" fmla="*/ 2676533 w 4701340"/>
              <a:gd name="connsiteY37" fmla="*/ 2258985 h 2719085"/>
              <a:gd name="connsiteX38" fmla="*/ 2698835 w 4701340"/>
              <a:gd name="connsiteY38" fmla="*/ 2392799 h 2719085"/>
              <a:gd name="connsiteX39" fmla="*/ 2910708 w 4701340"/>
              <a:gd name="connsiteY39" fmla="*/ 2303590 h 2719085"/>
              <a:gd name="connsiteX40" fmla="*/ 2944162 w 4701340"/>
              <a:gd name="connsiteY40" fmla="*/ 2158624 h 2719085"/>
              <a:gd name="connsiteX41" fmla="*/ 3044523 w 4701340"/>
              <a:gd name="connsiteY41" fmla="*/ 1980204 h 2719085"/>
              <a:gd name="connsiteX42" fmla="*/ 3156035 w 4701340"/>
              <a:gd name="connsiteY42" fmla="*/ 1801785 h 2719085"/>
              <a:gd name="connsiteX43" fmla="*/ 3267547 w 4701340"/>
              <a:gd name="connsiteY43" fmla="*/ 1589912 h 2719085"/>
              <a:gd name="connsiteX44" fmla="*/ 3457118 w 4701340"/>
              <a:gd name="connsiteY44" fmla="*/ 1166165 h 2719085"/>
              <a:gd name="connsiteX45" fmla="*/ 3602084 w 4701340"/>
              <a:gd name="connsiteY45" fmla="*/ 1010048 h 2719085"/>
              <a:gd name="connsiteX46" fmla="*/ 3702445 w 4701340"/>
              <a:gd name="connsiteY46" fmla="*/ 976595 h 2719085"/>
              <a:gd name="connsiteX47" fmla="*/ 4036981 w 4701340"/>
              <a:gd name="connsiteY47" fmla="*/ 998897 h 2719085"/>
              <a:gd name="connsiteX48" fmla="*/ 4115040 w 4701340"/>
              <a:gd name="connsiteY48" fmla="*/ 1065804 h 2719085"/>
              <a:gd name="connsiteX49" fmla="*/ 4148494 w 4701340"/>
              <a:gd name="connsiteY49" fmla="*/ 1199619 h 2719085"/>
              <a:gd name="connsiteX50" fmla="*/ 4181947 w 4701340"/>
              <a:gd name="connsiteY50" fmla="*/ 1210770 h 2719085"/>
              <a:gd name="connsiteX51" fmla="*/ 4282308 w 4701340"/>
              <a:gd name="connsiteY51" fmla="*/ 1143863 h 2719085"/>
              <a:gd name="connsiteX52" fmla="*/ 4572240 w 4701340"/>
              <a:gd name="connsiteY52" fmla="*/ 1166165 h 2719085"/>
              <a:gd name="connsiteX53" fmla="*/ 4627996 w 4701340"/>
              <a:gd name="connsiteY53" fmla="*/ 1088107 h 2719085"/>
              <a:gd name="connsiteX54" fmla="*/ 4694903 w 4701340"/>
              <a:gd name="connsiteY54" fmla="*/ 931990 h 2719085"/>
              <a:gd name="connsiteX55" fmla="*/ 4694903 w 4701340"/>
              <a:gd name="connsiteY55" fmla="*/ 753570 h 2719085"/>
              <a:gd name="connsiteX56" fmla="*/ 4661450 w 4701340"/>
              <a:gd name="connsiteY56" fmla="*/ 887385 h 2719085"/>
              <a:gd name="connsiteX57" fmla="*/ 4527635 w 4701340"/>
              <a:gd name="connsiteY57" fmla="*/ 798175 h 2719085"/>
              <a:gd name="connsiteX58" fmla="*/ 4460728 w 4701340"/>
              <a:gd name="connsiteY58" fmla="*/ 619756 h 2719085"/>
              <a:gd name="connsiteX59" fmla="*/ 4193099 w 4701340"/>
              <a:gd name="connsiteY59" fmla="*/ 430185 h 2719085"/>
              <a:gd name="connsiteX60" fmla="*/ 4193099 w 4701340"/>
              <a:gd name="connsiteY60" fmla="*/ 385580 h 2719085"/>
              <a:gd name="connsiteX61" fmla="*/ 4036981 w 4701340"/>
              <a:gd name="connsiteY61" fmla="*/ 374429 h 2719085"/>
              <a:gd name="connsiteX62" fmla="*/ 3657840 w 4701340"/>
              <a:gd name="connsiteY62" fmla="*/ 374429 h 2719085"/>
              <a:gd name="connsiteX63" fmla="*/ 3579781 w 4701340"/>
              <a:gd name="connsiteY63" fmla="*/ 374429 h 2719085"/>
              <a:gd name="connsiteX64" fmla="*/ 3133733 w 4701340"/>
              <a:gd name="connsiteY64" fmla="*/ 374429 h 2719085"/>
              <a:gd name="connsiteX65" fmla="*/ 3022220 w 4701340"/>
              <a:gd name="connsiteY65" fmla="*/ 340975 h 2719085"/>
              <a:gd name="connsiteX66" fmla="*/ 2933011 w 4701340"/>
              <a:gd name="connsiteY66" fmla="*/ 262917 h 2719085"/>
              <a:gd name="connsiteX67" fmla="*/ 2765742 w 4701340"/>
              <a:gd name="connsiteY67" fmla="*/ 240614 h 2719085"/>
              <a:gd name="connsiteX68" fmla="*/ 2631928 w 4701340"/>
              <a:gd name="connsiteY68" fmla="*/ 274068 h 2719085"/>
              <a:gd name="connsiteX69" fmla="*/ 2431206 w 4701340"/>
              <a:gd name="connsiteY69" fmla="*/ 363278 h 2719085"/>
              <a:gd name="connsiteX70" fmla="*/ 2386601 w 4701340"/>
              <a:gd name="connsiteY70" fmla="*/ 229463 h 2719085"/>
              <a:gd name="connsiteX71" fmla="*/ 2319694 w 4701340"/>
              <a:gd name="connsiteY71" fmla="*/ 151404 h 2719085"/>
              <a:gd name="connsiteX72" fmla="*/ 2263938 w 4701340"/>
              <a:gd name="connsiteY72" fmla="*/ 73346 h 2719085"/>
              <a:gd name="connsiteX73" fmla="*/ 2297391 w 4701340"/>
              <a:gd name="connsiteY73" fmla="*/ 6438 h 27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701340" h="2719085">
                <a:moveTo>
                  <a:pt x="2297391" y="6438"/>
                </a:moveTo>
                <a:cubicBezTo>
                  <a:pt x="2226767" y="-4713"/>
                  <a:pt x="1929401" y="862"/>
                  <a:pt x="1840191" y="6438"/>
                </a:cubicBezTo>
                <a:cubicBezTo>
                  <a:pt x="1750981" y="12014"/>
                  <a:pt x="1840191" y="25024"/>
                  <a:pt x="1762133" y="39892"/>
                </a:cubicBezTo>
                <a:cubicBezTo>
                  <a:pt x="1684074" y="54760"/>
                  <a:pt x="1492645" y="69629"/>
                  <a:pt x="1371840" y="95648"/>
                </a:cubicBezTo>
                <a:cubicBezTo>
                  <a:pt x="1251035" y="121667"/>
                  <a:pt x="1119079" y="173707"/>
                  <a:pt x="1037303" y="196009"/>
                </a:cubicBezTo>
                <a:cubicBezTo>
                  <a:pt x="955527" y="218311"/>
                  <a:pt x="940659" y="223887"/>
                  <a:pt x="881186" y="229463"/>
                </a:cubicBezTo>
                <a:cubicBezTo>
                  <a:pt x="821713" y="235039"/>
                  <a:pt x="680464" y="229463"/>
                  <a:pt x="680464" y="229463"/>
                </a:cubicBezTo>
                <a:cubicBezTo>
                  <a:pt x="580103" y="229463"/>
                  <a:pt x="370088" y="218312"/>
                  <a:pt x="279020" y="229463"/>
                </a:cubicBezTo>
                <a:cubicBezTo>
                  <a:pt x="187952" y="240614"/>
                  <a:pt x="180518" y="272209"/>
                  <a:pt x="134055" y="296370"/>
                </a:cubicBezTo>
                <a:cubicBezTo>
                  <a:pt x="87592" y="320531"/>
                  <a:pt x="-5335" y="353985"/>
                  <a:pt x="240" y="374429"/>
                </a:cubicBezTo>
                <a:cubicBezTo>
                  <a:pt x="5815" y="394873"/>
                  <a:pt x="124762" y="419034"/>
                  <a:pt x="167508" y="419034"/>
                </a:cubicBezTo>
                <a:cubicBezTo>
                  <a:pt x="210254" y="419034"/>
                  <a:pt x="213972" y="374429"/>
                  <a:pt x="256718" y="374429"/>
                </a:cubicBezTo>
                <a:cubicBezTo>
                  <a:pt x="299464" y="374429"/>
                  <a:pt x="392391" y="389298"/>
                  <a:pt x="423986" y="419034"/>
                </a:cubicBezTo>
                <a:cubicBezTo>
                  <a:pt x="455581" y="448770"/>
                  <a:pt x="463016" y="515677"/>
                  <a:pt x="446289" y="552848"/>
                </a:cubicBezTo>
                <a:cubicBezTo>
                  <a:pt x="429562" y="590019"/>
                  <a:pt x="345927" y="604887"/>
                  <a:pt x="323625" y="642058"/>
                </a:cubicBezTo>
                <a:cubicBezTo>
                  <a:pt x="301322" y="679229"/>
                  <a:pt x="310615" y="727551"/>
                  <a:pt x="312474" y="775873"/>
                </a:cubicBezTo>
                <a:cubicBezTo>
                  <a:pt x="314333" y="824195"/>
                  <a:pt x="318050" y="911546"/>
                  <a:pt x="334777" y="931990"/>
                </a:cubicBezTo>
                <a:cubicBezTo>
                  <a:pt x="351504" y="952434"/>
                  <a:pt x="375664" y="848356"/>
                  <a:pt x="412835" y="898536"/>
                </a:cubicBezTo>
                <a:cubicBezTo>
                  <a:pt x="450006" y="948716"/>
                  <a:pt x="485318" y="1160590"/>
                  <a:pt x="557801" y="1233073"/>
                </a:cubicBezTo>
                <a:cubicBezTo>
                  <a:pt x="630284" y="1305556"/>
                  <a:pt x="771533" y="1283254"/>
                  <a:pt x="847733" y="1333434"/>
                </a:cubicBezTo>
                <a:cubicBezTo>
                  <a:pt x="923933" y="1383614"/>
                  <a:pt x="959245" y="1420785"/>
                  <a:pt x="1015001" y="1534156"/>
                </a:cubicBezTo>
                <a:cubicBezTo>
                  <a:pt x="1070757" y="1647527"/>
                  <a:pt x="1145098" y="1864975"/>
                  <a:pt x="1182269" y="2013658"/>
                </a:cubicBezTo>
                <a:cubicBezTo>
                  <a:pt x="1219440" y="2162341"/>
                  <a:pt x="1217581" y="2309165"/>
                  <a:pt x="1238025" y="2426253"/>
                </a:cubicBezTo>
                <a:cubicBezTo>
                  <a:pt x="1258469" y="2543341"/>
                  <a:pt x="1293782" y="2693883"/>
                  <a:pt x="1304933" y="2716185"/>
                </a:cubicBezTo>
                <a:cubicBezTo>
                  <a:pt x="1316084" y="2738487"/>
                  <a:pt x="1297499" y="2626975"/>
                  <a:pt x="1304933" y="2560068"/>
                </a:cubicBezTo>
                <a:cubicBezTo>
                  <a:pt x="1312367" y="2493161"/>
                  <a:pt x="1316084" y="2368639"/>
                  <a:pt x="1349538" y="2314741"/>
                </a:cubicBezTo>
                <a:cubicBezTo>
                  <a:pt x="1382992" y="2260843"/>
                  <a:pt x="1466626" y="2260843"/>
                  <a:pt x="1505655" y="2236682"/>
                </a:cubicBezTo>
                <a:cubicBezTo>
                  <a:pt x="1544684" y="2212521"/>
                  <a:pt x="1546542" y="2221814"/>
                  <a:pt x="1583713" y="2169775"/>
                </a:cubicBezTo>
                <a:cubicBezTo>
                  <a:pt x="1620884" y="2117736"/>
                  <a:pt x="1685933" y="2002506"/>
                  <a:pt x="1728679" y="1924448"/>
                </a:cubicBezTo>
                <a:cubicBezTo>
                  <a:pt x="1771425" y="1846390"/>
                  <a:pt x="1786294" y="1757180"/>
                  <a:pt x="1840191" y="1701424"/>
                </a:cubicBezTo>
                <a:cubicBezTo>
                  <a:pt x="1894088" y="1645668"/>
                  <a:pt x="2001884" y="1619649"/>
                  <a:pt x="2052064" y="1589912"/>
                </a:cubicBezTo>
                <a:cubicBezTo>
                  <a:pt x="2102244" y="1560175"/>
                  <a:pt x="2124547" y="1530438"/>
                  <a:pt x="2141274" y="1523004"/>
                </a:cubicBezTo>
                <a:cubicBezTo>
                  <a:pt x="2158001" y="1515570"/>
                  <a:pt x="2124547" y="1549024"/>
                  <a:pt x="2152425" y="1545307"/>
                </a:cubicBezTo>
                <a:cubicBezTo>
                  <a:pt x="2180303" y="1541590"/>
                  <a:pt x="2254644" y="1502561"/>
                  <a:pt x="2308542" y="1500702"/>
                </a:cubicBezTo>
                <a:cubicBezTo>
                  <a:pt x="2362440" y="1498844"/>
                  <a:pt x="2433065" y="1480259"/>
                  <a:pt x="2475811" y="1534156"/>
                </a:cubicBezTo>
                <a:cubicBezTo>
                  <a:pt x="2518557" y="1588053"/>
                  <a:pt x="2540859" y="1725585"/>
                  <a:pt x="2565020" y="1824087"/>
                </a:cubicBezTo>
                <a:cubicBezTo>
                  <a:pt x="2589181" y="1922589"/>
                  <a:pt x="2602192" y="2052687"/>
                  <a:pt x="2620777" y="2125170"/>
                </a:cubicBezTo>
                <a:cubicBezTo>
                  <a:pt x="2639362" y="2197653"/>
                  <a:pt x="2663523" y="2214380"/>
                  <a:pt x="2676533" y="2258985"/>
                </a:cubicBezTo>
                <a:cubicBezTo>
                  <a:pt x="2689543" y="2303590"/>
                  <a:pt x="2659806" y="2385365"/>
                  <a:pt x="2698835" y="2392799"/>
                </a:cubicBezTo>
                <a:cubicBezTo>
                  <a:pt x="2737864" y="2400233"/>
                  <a:pt x="2869820" y="2342619"/>
                  <a:pt x="2910708" y="2303590"/>
                </a:cubicBezTo>
                <a:cubicBezTo>
                  <a:pt x="2951596" y="2264561"/>
                  <a:pt x="2921860" y="2212522"/>
                  <a:pt x="2944162" y="2158624"/>
                </a:cubicBezTo>
                <a:cubicBezTo>
                  <a:pt x="2966464" y="2104726"/>
                  <a:pt x="3009211" y="2039677"/>
                  <a:pt x="3044523" y="1980204"/>
                </a:cubicBezTo>
                <a:cubicBezTo>
                  <a:pt x="3079835" y="1920731"/>
                  <a:pt x="3118864" y="1866834"/>
                  <a:pt x="3156035" y="1801785"/>
                </a:cubicBezTo>
                <a:cubicBezTo>
                  <a:pt x="3193206" y="1736736"/>
                  <a:pt x="3217367" y="1695849"/>
                  <a:pt x="3267547" y="1589912"/>
                </a:cubicBezTo>
                <a:cubicBezTo>
                  <a:pt x="3317727" y="1483975"/>
                  <a:pt x="3401362" y="1262809"/>
                  <a:pt x="3457118" y="1166165"/>
                </a:cubicBezTo>
                <a:cubicBezTo>
                  <a:pt x="3512874" y="1069521"/>
                  <a:pt x="3561196" y="1041643"/>
                  <a:pt x="3602084" y="1010048"/>
                </a:cubicBezTo>
                <a:cubicBezTo>
                  <a:pt x="3642972" y="978453"/>
                  <a:pt x="3629962" y="978453"/>
                  <a:pt x="3702445" y="976595"/>
                </a:cubicBezTo>
                <a:cubicBezTo>
                  <a:pt x="3774928" y="974737"/>
                  <a:pt x="3968215" y="984029"/>
                  <a:pt x="4036981" y="998897"/>
                </a:cubicBezTo>
                <a:cubicBezTo>
                  <a:pt x="4105747" y="1013765"/>
                  <a:pt x="4096455" y="1032350"/>
                  <a:pt x="4115040" y="1065804"/>
                </a:cubicBezTo>
                <a:cubicBezTo>
                  <a:pt x="4133626" y="1099258"/>
                  <a:pt x="4137343" y="1175458"/>
                  <a:pt x="4148494" y="1199619"/>
                </a:cubicBezTo>
                <a:cubicBezTo>
                  <a:pt x="4159645" y="1223780"/>
                  <a:pt x="4159645" y="1220063"/>
                  <a:pt x="4181947" y="1210770"/>
                </a:cubicBezTo>
                <a:cubicBezTo>
                  <a:pt x="4204249" y="1201477"/>
                  <a:pt x="4217259" y="1151297"/>
                  <a:pt x="4282308" y="1143863"/>
                </a:cubicBezTo>
                <a:cubicBezTo>
                  <a:pt x="4347357" y="1136429"/>
                  <a:pt x="4514625" y="1175458"/>
                  <a:pt x="4572240" y="1166165"/>
                </a:cubicBezTo>
                <a:cubicBezTo>
                  <a:pt x="4629855" y="1156872"/>
                  <a:pt x="4607552" y="1127136"/>
                  <a:pt x="4627996" y="1088107"/>
                </a:cubicBezTo>
                <a:cubicBezTo>
                  <a:pt x="4648440" y="1049078"/>
                  <a:pt x="4683752" y="987746"/>
                  <a:pt x="4694903" y="931990"/>
                </a:cubicBezTo>
                <a:cubicBezTo>
                  <a:pt x="4706054" y="876234"/>
                  <a:pt x="4700478" y="761004"/>
                  <a:pt x="4694903" y="753570"/>
                </a:cubicBezTo>
                <a:cubicBezTo>
                  <a:pt x="4689328" y="746136"/>
                  <a:pt x="4689328" y="879951"/>
                  <a:pt x="4661450" y="887385"/>
                </a:cubicBezTo>
                <a:cubicBezTo>
                  <a:pt x="4633572" y="894819"/>
                  <a:pt x="4561089" y="842780"/>
                  <a:pt x="4527635" y="798175"/>
                </a:cubicBezTo>
                <a:cubicBezTo>
                  <a:pt x="4494181" y="753570"/>
                  <a:pt x="4516484" y="681088"/>
                  <a:pt x="4460728" y="619756"/>
                </a:cubicBezTo>
                <a:cubicBezTo>
                  <a:pt x="4404972" y="558424"/>
                  <a:pt x="4237704" y="469214"/>
                  <a:pt x="4193099" y="430185"/>
                </a:cubicBezTo>
                <a:cubicBezTo>
                  <a:pt x="4148494" y="391156"/>
                  <a:pt x="4219119" y="394873"/>
                  <a:pt x="4193099" y="385580"/>
                </a:cubicBezTo>
                <a:cubicBezTo>
                  <a:pt x="4167079" y="376287"/>
                  <a:pt x="4126191" y="376287"/>
                  <a:pt x="4036981" y="374429"/>
                </a:cubicBezTo>
                <a:cubicBezTo>
                  <a:pt x="3947771" y="372571"/>
                  <a:pt x="3657840" y="374429"/>
                  <a:pt x="3657840" y="374429"/>
                </a:cubicBezTo>
                <a:lnTo>
                  <a:pt x="3579781" y="374429"/>
                </a:lnTo>
                <a:cubicBezTo>
                  <a:pt x="3492430" y="374429"/>
                  <a:pt x="3226660" y="380005"/>
                  <a:pt x="3133733" y="374429"/>
                </a:cubicBezTo>
                <a:cubicBezTo>
                  <a:pt x="3040806" y="368853"/>
                  <a:pt x="3055674" y="359560"/>
                  <a:pt x="3022220" y="340975"/>
                </a:cubicBezTo>
                <a:cubicBezTo>
                  <a:pt x="2988766" y="322390"/>
                  <a:pt x="2975757" y="279644"/>
                  <a:pt x="2933011" y="262917"/>
                </a:cubicBezTo>
                <a:cubicBezTo>
                  <a:pt x="2890265" y="246190"/>
                  <a:pt x="2815922" y="238756"/>
                  <a:pt x="2765742" y="240614"/>
                </a:cubicBezTo>
                <a:cubicBezTo>
                  <a:pt x="2715562" y="242472"/>
                  <a:pt x="2687684" y="253624"/>
                  <a:pt x="2631928" y="274068"/>
                </a:cubicBezTo>
                <a:cubicBezTo>
                  <a:pt x="2576172" y="294512"/>
                  <a:pt x="2472094" y="370712"/>
                  <a:pt x="2431206" y="363278"/>
                </a:cubicBezTo>
                <a:cubicBezTo>
                  <a:pt x="2390318" y="355844"/>
                  <a:pt x="2405186" y="264775"/>
                  <a:pt x="2386601" y="229463"/>
                </a:cubicBezTo>
                <a:cubicBezTo>
                  <a:pt x="2368016" y="194151"/>
                  <a:pt x="2340138" y="177423"/>
                  <a:pt x="2319694" y="151404"/>
                </a:cubicBezTo>
                <a:cubicBezTo>
                  <a:pt x="2299250" y="125385"/>
                  <a:pt x="2273231" y="95648"/>
                  <a:pt x="2263938" y="73346"/>
                </a:cubicBezTo>
                <a:cubicBezTo>
                  <a:pt x="2254645" y="51044"/>
                  <a:pt x="2368015" y="17589"/>
                  <a:pt x="2297391" y="6438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97600" y="37081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</a:t>
            </a:r>
            <a:endParaRPr kumimoji="0"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093285" y="3346996"/>
            <a:ext cx="99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授信外匯</a:t>
            </a:r>
            <a:endParaRPr kumimoji="0" lang="zh-TW" altLang="en-US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484270" y="42492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29" name="手繪多邊形 28"/>
          <p:cNvSpPr/>
          <p:nvPr/>
        </p:nvSpPr>
        <p:spPr>
          <a:xfrm>
            <a:off x="3409017" y="4021899"/>
            <a:ext cx="1230800" cy="1431568"/>
          </a:xfrm>
          <a:custGeom>
            <a:avLst/>
            <a:gdLst>
              <a:gd name="connsiteX0" fmla="*/ 893062 w 1385382"/>
              <a:gd name="connsiteY0" fmla="*/ 112123 h 1502909"/>
              <a:gd name="connsiteX1" fmla="*/ 658887 w 1385382"/>
              <a:gd name="connsiteY1" fmla="*/ 145576 h 1502909"/>
              <a:gd name="connsiteX2" fmla="*/ 513921 w 1385382"/>
              <a:gd name="connsiteY2" fmla="*/ 100971 h 1502909"/>
              <a:gd name="connsiteX3" fmla="*/ 435862 w 1385382"/>
              <a:gd name="connsiteY3" fmla="*/ 610 h 1502909"/>
              <a:gd name="connsiteX4" fmla="*/ 246292 w 1385382"/>
              <a:gd name="connsiteY4" fmla="*/ 67518 h 1502909"/>
              <a:gd name="connsiteX5" fmla="*/ 90175 w 1385382"/>
              <a:gd name="connsiteY5" fmla="*/ 234786 h 1502909"/>
              <a:gd name="connsiteX6" fmla="*/ 965 w 1385382"/>
              <a:gd name="connsiteY6" fmla="*/ 357449 h 1502909"/>
              <a:gd name="connsiteX7" fmla="*/ 56721 w 1385382"/>
              <a:gd name="connsiteY7" fmla="*/ 613927 h 1502909"/>
              <a:gd name="connsiteX8" fmla="*/ 257443 w 1385382"/>
              <a:gd name="connsiteY8" fmla="*/ 669684 h 1502909"/>
              <a:gd name="connsiteX9" fmla="*/ 391258 w 1385382"/>
              <a:gd name="connsiteY9" fmla="*/ 658532 h 1502909"/>
              <a:gd name="connsiteX10" fmla="*/ 480467 w 1385382"/>
              <a:gd name="connsiteY10" fmla="*/ 758893 h 1502909"/>
              <a:gd name="connsiteX11" fmla="*/ 569677 w 1385382"/>
              <a:gd name="connsiteY11" fmla="*/ 1015371 h 1502909"/>
              <a:gd name="connsiteX12" fmla="*/ 658887 w 1385382"/>
              <a:gd name="connsiteY12" fmla="*/ 1427966 h 1502909"/>
              <a:gd name="connsiteX13" fmla="*/ 714643 w 1385382"/>
              <a:gd name="connsiteY13" fmla="*/ 1494874 h 1502909"/>
              <a:gd name="connsiteX14" fmla="*/ 948819 w 1385382"/>
              <a:gd name="connsiteY14" fmla="*/ 1327605 h 1502909"/>
              <a:gd name="connsiteX15" fmla="*/ 959970 w 1385382"/>
              <a:gd name="connsiteY15" fmla="*/ 1193791 h 1502909"/>
              <a:gd name="connsiteX16" fmla="*/ 1038028 w 1385382"/>
              <a:gd name="connsiteY16" fmla="*/ 1059976 h 1502909"/>
              <a:gd name="connsiteX17" fmla="*/ 1026877 w 1385382"/>
              <a:gd name="connsiteY17" fmla="*/ 870405 h 1502909"/>
              <a:gd name="connsiteX18" fmla="*/ 1238750 w 1385382"/>
              <a:gd name="connsiteY18" fmla="*/ 647381 h 1502909"/>
              <a:gd name="connsiteX19" fmla="*/ 1283355 w 1385382"/>
              <a:gd name="connsiteY19" fmla="*/ 513566 h 1502909"/>
              <a:gd name="connsiteX20" fmla="*/ 1383716 w 1385382"/>
              <a:gd name="connsiteY20" fmla="*/ 335147 h 1502909"/>
              <a:gd name="connsiteX21" fmla="*/ 1339111 w 1385382"/>
              <a:gd name="connsiteY21" fmla="*/ 268240 h 1502909"/>
              <a:gd name="connsiteX22" fmla="*/ 1249901 w 1385382"/>
              <a:gd name="connsiteY22" fmla="*/ 290542 h 1502909"/>
              <a:gd name="connsiteX23" fmla="*/ 1194145 w 1385382"/>
              <a:gd name="connsiteY23" fmla="*/ 257088 h 1502909"/>
              <a:gd name="connsiteX24" fmla="*/ 1160692 w 1385382"/>
              <a:gd name="connsiteY24" fmla="*/ 212484 h 1502909"/>
              <a:gd name="connsiteX25" fmla="*/ 1026877 w 1385382"/>
              <a:gd name="connsiteY25" fmla="*/ 167879 h 1502909"/>
              <a:gd name="connsiteX26" fmla="*/ 937667 w 1385382"/>
              <a:gd name="connsiteY26" fmla="*/ 156727 h 1502909"/>
              <a:gd name="connsiteX27" fmla="*/ 893062 w 1385382"/>
              <a:gd name="connsiteY27" fmla="*/ 112123 h 150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85382" h="1502909">
                <a:moveTo>
                  <a:pt x="893062" y="112123"/>
                </a:moveTo>
                <a:cubicBezTo>
                  <a:pt x="846599" y="110265"/>
                  <a:pt x="722077" y="147435"/>
                  <a:pt x="658887" y="145576"/>
                </a:cubicBezTo>
                <a:cubicBezTo>
                  <a:pt x="595697" y="143717"/>
                  <a:pt x="551092" y="125132"/>
                  <a:pt x="513921" y="100971"/>
                </a:cubicBezTo>
                <a:cubicBezTo>
                  <a:pt x="476750" y="76810"/>
                  <a:pt x="480467" y="6185"/>
                  <a:pt x="435862" y="610"/>
                </a:cubicBezTo>
                <a:cubicBezTo>
                  <a:pt x="391257" y="-4965"/>
                  <a:pt x="303906" y="28489"/>
                  <a:pt x="246292" y="67518"/>
                </a:cubicBezTo>
                <a:cubicBezTo>
                  <a:pt x="188678" y="106547"/>
                  <a:pt x="131063" y="186464"/>
                  <a:pt x="90175" y="234786"/>
                </a:cubicBezTo>
                <a:cubicBezTo>
                  <a:pt x="49287" y="283108"/>
                  <a:pt x="6541" y="294259"/>
                  <a:pt x="965" y="357449"/>
                </a:cubicBezTo>
                <a:cubicBezTo>
                  <a:pt x="-4611" y="420639"/>
                  <a:pt x="13975" y="561888"/>
                  <a:pt x="56721" y="613927"/>
                </a:cubicBezTo>
                <a:cubicBezTo>
                  <a:pt x="99467" y="665966"/>
                  <a:pt x="201687" y="662250"/>
                  <a:pt x="257443" y="669684"/>
                </a:cubicBezTo>
                <a:cubicBezTo>
                  <a:pt x="313199" y="677118"/>
                  <a:pt x="354087" y="643664"/>
                  <a:pt x="391258" y="658532"/>
                </a:cubicBezTo>
                <a:cubicBezTo>
                  <a:pt x="428429" y="673400"/>
                  <a:pt x="450730" y="699420"/>
                  <a:pt x="480467" y="758893"/>
                </a:cubicBezTo>
                <a:cubicBezTo>
                  <a:pt x="510203" y="818366"/>
                  <a:pt x="539940" y="903859"/>
                  <a:pt x="569677" y="1015371"/>
                </a:cubicBezTo>
                <a:cubicBezTo>
                  <a:pt x="599414" y="1126883"/>
                  <a:pt x="634726" y="1348049"/>
                  <a:pt x="658887" y="1427966"/>
                </a:cubicBezTo>
                <a:cubicBezTo>
                  <a:pt x="683048" y="1507883"/>
                  <a:pt x="666321" y="1511601"/>
                  <a:pt x="714643" y="1494874"/>
                </a:cubicBezTo>
                <a:cubicBezTo>
                  <a:pt x="762965" y="1478147"/>
                  <a:pt x="907931" y="1377785"/>
                  <a:pt x="948819" y="1327605"/>
                </a:cubicBezTo>
                <a:cubicBezTo>
                  <a:pt x="989707" y="1277425"/>
                  <a:pt x="945102" y="1238396"/>
                  <a:pt x="959970" y="1193791"/>
                </a:cubicBezTo>
                <a:cubicBezTo>
                  <a:pt x="974838" y="1149186"/>
                  <a:pt x="1026877" y="1113874"/>
                  <a:pt x="1038028" y="1059976"/>
                </a:cubicBezTo>
                <a:cubicBezTo>
                  <a:pt x="1049179" y="1006078"/>
                  <a:pt x="993423" y="939171"/>
                  <a:pt x="1026877" y="870405"/>
                </a:cubicBezTo>
                <a:cubicBezTo>
                  <a:pt x="1060331" y="801639"/>
                  <a:pt x="1196004" y="706854"/>
                  <a:pt x="1238750" y="647381"/>
                </a:cubicBezTo>
                <a:cubicBezTo>
                  <a:pt x="1281496" y="587908"/>
                  <a:pt x="1259194" y="565605"/>
                  <a:pt x="1283355" y="513566"/>
                </a:cubicBezTo>
                <a:cubicBezTo>
                  <a:pt x="1307516" y="461527"/>
                  <a:pt x="1374423" y="376035"/>
                  <a:pt x="1383716" y="335147"/>
                </a:cubicBezTo>
                <a:cubicBezTo>
                  <a:pt x="1393009" y="294259"/>
                  <a:pt x="1361413" y="275674"/>
                  <a:pt x="1339111" y="268240"/>
                </a:cubicBezTo>
                <a:cubicBezTo>
                  <a:pt x="1316809" y="260806"/>
                  <a:pt x="1274062" y="292401"/>
                  <a:pt x="1249901" y="290542"/>
                </a:cubicBezTo>
                <a:cubicBezTo>
                  <a:pt x="1225740" y="288683"/>
                  <a:pt x="1209013" y="270098"/>
                  <a:pt x="1194145" y="257088"/>
                </a:cubicBezTo>
                <a:cubicBezTo>
                  <a:pt x="1179277" y="244078"/>
                  <a:pt x="1188570" y="227352"/>
                  <a:pt x="1160692" y="212484"/>
                </a:cubicBezTo>
                <a:cubicBezTo>
                  <a:pt x="1132814" y="197616"/>
                  <a:pt x="1064048" y="177172"/>
                  <a:pt x="1026877" y="167879"/>
                </a:cubicBezTo>
                <a:cubicBezTo>
                  <a:pt x="989706" y="158586"/>
                  <a:pt x="967404" y="162303"/>
                  <a:pt x="937667" y="156727"/>
                </a:cubicBezTo>
                <a:cubicBezTo>
                  <a:pt x="907931" y="151151"/>
                  <a:pt x="939525" y="113981"/>
                  <a:pt x="893062" y="112123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4151841" y="3598489"/>
            <a:ext cx="1761825" cy="764401"/>
          </a:xfrm>
          <a:custGeom>
            <a:avLst/>
            <a:gdLst>
              <a:gd name="connsiteX0" fmla="*/ 301166 w 1817831"/>
              <a:gd name="connsiteY0" fmla="*/ 358732 h 871915"/>
              <a:gd name="connsiteX1" fmla="*/ 245410 w 1817831"/>
              <a:gd name="connsiteY1" fmla="*/ 269523 h 871915"/>
              <a:gd name="connsiteX2" fmla="*/ 178503 w 1817831"/>
              <a:gd name="connsiteY2" fmla="*/ 269523 h 871915"/>
              <a:gd name="connsiteX3" fmla="*/ 145049 w 1817831"/>
              <a:gd name="connsiteY3" fmla="*/ 269523 h 871915"/>
              <a:gd name="connsiteX4" fmla="*/ 100444 w 1817831"/>
              <a:gd name="connsiteY4" fmla="*/ 258371 h 871915"/>
              <a:gd name="connsiteX5" fmla="*/ 44688 w 1817831"/>
              <a:gd name="connsiteY5" fmla="*/ 236069 h 871915"/>
              <a:gd name="connsiteX6" fmla="*/ 83 w 1817831"/>
              <a:gd name="connsiteY6" fmla="*/ 180313 h 871915"/>
              <a:gd name="connsiteX7" fmla="*/ 55839 w 1817831"/>
              <a:gd name="connsiteY7" fmla="*/ 124557 h 871915"/>
              <a:gd name="connsiteX8" fmla="*/ 145049 w 1817831"/>
              <a:gd name="connsiteY8" fmla="*/ 57649 h 871915"/>
              <a:gd name="connsiteX9" fmla="*/ 323468 w 1817831"/>
              <a:gd name="connsiteY9" fmla="*/ 13045 h 871915"/>
              <a:gd name="connsiteX10" fmla="*/ 423829 w 1817831"/>
              <a:gd name="connsiteY10" fmla="*/ 13045 h 871915"/>
              <a:gd name="connsiteX11" fmla="*/ 646854 w 1817831"/>
              <a:gd name="connsiteY11" fmla="*/ 1893 h 871915"/>
              <a:gd name="connsiteX12" fmla="*/ 914483 w 1817831"/>
              <a:gd name="connsiteY12" fmla="*/ 57649 h 871915"/>
              <a:gd name="connsiteX13" fmla="*/ 1449742 w 1817831"/>
              <a:gd name="connsiteY13" fmla="*/ 57649 h 871915"/>
              <a:gd name="connsiteX14" fmla="*/ 1538951 w 1817831"/>
              <a:gd name="connsiteY14" fmla="*/ 191464 h 871915"/>
              <a:gd name="connsiteX15" fmla="*/ 1572405 w 1817831"/>
              <a:gd name="connsiteY15" fmla="*/ 302976 h 871915"/>
              <a:gd name="connsiteX16" fmla="*/ 1672766 w 1817831"/>
              <a:gd name="connsiteY16" fmla="*/ 436791 h 871915"/>
              <a:gd name="connsiteX17" fmla="*/ 1739673 w 1817831"/>
              <a:gd name="connsiteY17" fmla="*/ 548303 h 871915"/>
              <a:gd name="connsiteX18" fmla="*/ 1817732 w 1817831"/>
              <a:gd name="connsiteY18" fmla="*/ 648664 h 871915"/>
              <a:gd name="connsiteX19" fmla="*/ 1750824 w 1817831"/>
              <a:gd name="connsiteY19" fmla="*/ 782479 h 871915"/>
              <a:gd name="connsiteX20" fmla="*/ 1550103 w 1817831"/>
              <a:gd name="connsiteY20" fmla="*/ 760176 h 871915"/>
              <a:gd name="connsiteX21" fmla="*/ 1472044 w 1817831"/>
              <a:gd name="connsiteY21" fmla="*/ 760176 h 871915"/>
              <a:gd name="connsiteX22" fmla="*/ 1349381 w 1817831"/>
              <a:gd name="connsiteY22" fmla="*/ 871688 h 871915"/>
              <a:gd name="connsiteX23" fmla="*/ 1315927 w 1817831"/>
              <a:gd name="connsiteY23" fmla="*/ 726723 h 871915"/>
              <a:gd name="connsiteX24" fmla="*/ 1293624 w 1817831"/>
              <a:gd name="connsiteY24" fmla="*/ 682118 h 871915"/>
              <a:gd name="connsiteX25" fmla="*/ 1237868 w 1817831"/>
              <a:gd name="connsiteY25" fmla="*/ 626362 h 871915"/>
              <a:gd name="connsiteX26" fmla="*/ 981390 w 1817831"/>
              <a:gd name="connsiteY26" fmla="*/ 570605 h 871915"/>
              <a:gd name="connsiteX27" fmla="*/ 925634 w 1817831"/>
              <a:gd name="connsiteY27" fmla="*/ 514849 h 871915"/>
              <a:gd name="connsiteX28" fmla="*/ 892181 w 1817831"/>
              <a:gd name="connsiteY28" fmla="*/ 514849 h 871915"/>
              <a:gd name="connsiteX29" fmla="*/ 881029 w 1817831"/>
              <a:gd name="connsiteY29" fmla="*/ 659815 h 871915"/>
              <a:gd name="connsiteX30" fmla="*/ 858727 w 1817831"/>
              <a:gd name="connsiteY30" fmla="*/ 715571 h 871915"/>
              <a:gd name="connsiteX31" fmla="*/ 802971 w 1817831"/>
              <a:gd name="connsiteY31" fmla="*/ 704420 h 871915"/>
              <a:gd name="connsiteX32" fmla="*/ 624551 w 1817831"/>
              <a:gd name="connsiteY32" fmla="*/ 670966 h 871915"/>
              <a:gd name="connsiteX33" fmla="*/ 579946 w 1817831"/>
              <a:gd name="connsiteY33" fmla="*/ 604059 h 871915"/>
              <a:gd name="connsiteX34" fmla="*/ 457283 w 1817831"/>
              <a:gd name="connsiteY34" fmla="*/ 570605 h 871915"/>
              <a:gd name="connsiteX35" fmla="*/ 334620 w 1817831"/>
              <a:gd name="connsiteY35" fmla="*/ 514849 h 871915"/>
              <a:gd name="connsiteX36" fmla="*/ 167351 w 1817831"/>
              <a:gd name="connsiteY36" fmla="*/ 492547 h 871915"/>
              <a:gd name="connsiteX37" fmla="*/ 44688 w 1817831"/>
              <a:gd name="connsiteY37" fmla="*/ 436791 h 871915"/>
              <a:gd name="connsiteX38" fmla="*/ 55839 w 1817831"/>
              <a:gd name="connsiteY38" fmla="*/ 381035 h 871915"/>
              <a:gd name="connsiteX39" fmla="*/ 111595 w 1817831"/>
              <a:gd name="connsiteY39" fmla="*/ 325279 h 871915"/>
              <a:gd name="connsiteX40" fmla="*/ 111595 w 1817831"/>
              <a:gd name="connsiteY40" fmla="*/ 258371 h 871915"/>
              <a:gd name="connsiteX41" fmla="*/ 22385 w 1817831"/>
              <a:gd name="connsiteY41" fmla="*/ 236069 h 871915"/>
              <a:gd name="connsiteX42" fmla="*/ 22385 w 1817831"/>
              <a:gd name="connsiteY42" fmla="*/ 202615 h 871915"/>
              <a:gd name="connsiteX43" fmla="*/ 66990 w 1817831"/>
              <a:gd name="connsiteY43" fmla="*/ 146859 h 871915"/>
              <a:gd name="connsiteX44" fmla="*/ 178503 w 1817831"/>
              <a:gd name="connsiteY44" fmla="*/ 35347 h 871915"/>
              <a:gd name="connsiteX45" fmla="*/ 100444 w 1817831"/>
              <a:gd name="connsiteY45" fmla="*/ 57649 h 87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7831" h="871915">
                <a:moveTo>
                  <a:pt x="301166" y="358732"/>
                </a:moveTo>
                <a:cubicBezTo>
                  <a:pt x="283510" y="321561"/>
                  <a:pt x="265854" y="284391"/>
                  <a:pt x="245410" y="269523"/>
                </a:cubicBezTo>
                <a:cubicBezTo>
                  <a:pt x="224966" y="254655"/>
                  <a:pt x="178503" y="269523"/>
                  <a:pt x="178503" y="269523"/>
                </a:cubicBezTo>
                <a:cubicBezTo>
                  <a:pt x="161776" y="269523"/>
                  <a:pt x="158059" y="271382"/>
                  <a:pt x="145049" y="269523"/>
                </a:cubicBezTo>
                <a:cubicBezTo>
                  <a:pt x="132039" y="267664"/>
                  <a:pt x="117171" y="263947"/>
                  <a:pt x="100444" y="258371"/>
                </a:cubicBezTo>
                <a:cubicBezTo>
                  <a:pt x="83717" y="252795"/>
                  <a:pt x="61415" y="249079"/>
                  <a:pt x="44688" y="236069"/>
                </a:cubicBezTo>
                <a:cubicBezTo>
                  <a:pt x="27961" y="223059"/>
                  <a:pt x="-1776" y="198898"/>
                  <a:pt x="83" y="180313"/>
                </a:cubicBezTo>
                <a:cubicBezTo>
                  <a:pt x="1942" y="161728"/>
                  <a:pt x="31678" y="145001"/>
                  <a:pt x="55839" y="124557"/>
                </a:cubicBezTo>
                <a:cubicBezTo>
                  <a:pt x="80000" y="104113"/>
                  <a:pt x="100444" y="76234"/>
                  <a:pt x="145049" y="57649"/>
                </a:cubicBezTo>
                <a:cubicBezTo>
                  <a:pt x="189654" y="39064"/>
                  <a:pt x="277005" y="20479"/>
                  <a:pt x="323468" y="13045"/>
                </a:cubicBezTo>
                <a:cubicBezTo>
                  <a:pt x="369931" y="5611"/>
                  <a:pt x="369931" y="14904"/>
                  <a:pt x="423829" y="13045"/>
                </a:cubicBezTo>
                <a:cubicBezTo>
                  <a:pt x="477727" y="11186"/>
                  <a:pt x="565078" y="-5541"/>
                  <a:pt x="646854" y="1893"/>
                </a:cubicBezTo>
                <a:cubicBezTo>
                  <a:pt x="728630" y="9327"/>
                  <a:pt x="780668" y="48356"/>
                  <a:pt x="914483" y="57649"/>
                </a:cubicBezTo>
                <a:cubicBezTo>
                  <a:pt x="1048298" y="66942"/>
                  <a:pt x="1345664" y="35347"/>
                  <a:pt x="1449742" y="57649"/>
                </a:cubicBezTo>
                <a:cubicBezTo>
                  <a:pt x="1553820" y="79951"/>
                  <a:pt x="1518507" y="150576"/>
                  <a:pt x="1538951" y="191464"/>
                </a:cubicBezTo>
                <a:cubicBezTo>
                  <a:pt x="1559395" y="232352"/>
                  <a:pt x="1550103" y="262088"/>
                  <a:pt x="1572405" y="302976"/>
                </a:cubicBezTo>
                <a:cubicBezTo>
                  <a:pt x="1594707" y="343864"/>
                  <a:pt x="1644888" y="395903"/>
                  <a:pt x="1672766" y="436791"/>
                </a:cubicBezTo>
                <a:cubicBezTo>
                  <a:pt x="1700644" y="477679"/>
                  <a:pt x="1715512" y="512991"/>
                  <a:pt x="1739673" y="548303"/>
                </a:cubicBezTo>
                <a:cubicBezTo>
                  <a:pt x="1763834" y="583615"/>
                  <a:pt x="1815874" y="609635"/>
                  <a:pt x="1817732" y="648664"/>
                </a:cubicBezTo>
                <a:cubicBezTo>
                  <a:pt x="1819590" y="687693"/>
                  <a:pt x="1795429" y="763894"/>
                  <a:pt x="1750824" y="782479"/>
                </a:cubicBezTo>
                <a:cubicBezTo>
                  <a:pt x="1706219" y="801064"/>
                  <a:pt x="1596566" y="763893"/>
                  <a:pt x="1550103" y="760176"/>
                </a:cubicBezTo>
                <a:cubicBezTo>
                  <a:pt x="1503640" y="756459"/>
                  <a:pt x="1505498" y="741591"/>
                  <a:pt x="1472044" y="760176"/>
                </a:cubicBezTo>
                <a:cubicBezTo>
                  <a:pt x="1438590" y="778761"/>
                  <a:pt x="1375401" y="877264"/>
                  <a:pt x="1349381" y="871688"/>
                </a:cubicBezTo>
                <a:cubicBezTo>
                  <a:pt x="1323361" y="866112"/>
                  <a:pt x="1325220" y="758318"/>
                  <a:pt x="1315927" y="726723"/>
                </a:cubicBezTo>
                <a:cubicBezTo>
                  <a:pt x="1306634" y="695128"/>
                  <a:pt x="1306634" y="698845"/>
                  <a:pt x="1293624" y="682118"/>
                </a:cubicBezTo>
                <a:cubicBezTo>
                  <a:pt x="1280614" y="665391"/>
                  <a:pt x="1289907" y="644947"/>
                  <a:pt x="1237868" y="626362"/>
                </a:cubicBezTo>
                <a:cubicBezTo>
                  <a:pt x="1185829" y="607777"/>
                  <a:pt x="1033429" y="589190"/>
                  <a:pt x="981390" y="570605"/>
                </a:cubicBezTo>
                <a:cubicBezTo>
                  <a:pt x="929351" y="552020"/>
                  <a:pt x="940502" y="524142"/>
                  <a:pt x="925634" y="514849"/>
                </a:cubicBezTo>
                <a:cubicBezTo>
                  <a:pt x="910766" y="505556"/>
                  <a:pt x="899615" y="490688"/>
                  <a:pt x="892181" y="514849"/>
                </a:cubicBezTo>
                <a:cubicBezTo>
                  <a:pt x="884747" y="539010"/>
                  <a:pt x="886605" y="626361"/>
                  <a:pt x="881029" y="659815"/>
                </a:cubicBezTo>
                <a:cubicBezTo>
                  <a:pt x="875453" y="693269"/>
                  <a:pt x="871737" y="708137"/>
                  <a:pt x="858727" y="715571"/>
                </a:cubicBezTo>
                <a:cubicBezTo>
                  <a:pt x="845717" y="723005"/>
                  <a:pt x="802971" y="704420"/>
                  <a:pt x="802971" y="704420"/>
                </a:cubicBezTo>
                <a:cubicBezTo>
                  <a:pt x="763942" y="696986"/>
                  <a:pt x="661722" y="687693"/>
                  <a:pt x="624551" y="670966"/>
                </a:cubicBezTo>
                <a:cubicBezTo>
                  <a:pt x="587380" y="654239"/>
                  <a:pt x="607824" y="620786"/>
                  <a:pt x="579946" y="604059"/>
                </a:cubicBezTo>
                <a:cubicBezTo>
                  <a:pt x="552068" y="587332"/>
                  <a:pt x="498171" y="585473"/>
                  <a:pt x="457283" y="570605"/>
                </a:cubicBezTo>
                <a:cubicBezTo>
                  <a:pt x="416395" y="555737"/>
                  <a:pt x="382942" y="527859"/>
                  <a:pt x="334620" y="514849"/>
                </a:cubicBezTo>
                <a:cubicBezTo>
                  <a:pt x="286298" y="501839"/>
                  <a:pt x="215673" y="505557"/>
                  <a:pt x="167351" y="492547"/>
                </a:cubicBezTo>
                <a:cubicBezTo>
                  <a:pt x="119029" y="479537"/>
                  <a:pt x="63273" y="455376"/>
                  <a:pt x="44688" y="436791"/>
                </a:cubicBezTo>
                <a:cubicBezTo>
                  <a:pt x="26103" y="418206"/>
                  <a:pt x="44688" y="399620"/>
                  <a:pt x="55839" y="381035"/>
                </a:cubicBezTo>
                <a:cubicBezTo>
                  <a:pt x="66990" y="362450"/>
                  <a:pt x="102302" y="345723"/>
                  <a:pt x="111595" y="325279"/>
                </a:cubicBezTo>
                <a:cubicBezTo>
                  <a:pt x="120888" y="304835"/>
                  <a:pt x="126463" y="273239"/>
                  <a:pt x="111595" y="258371"/>
                </a:cubicBezTo>
                <a:cubicBezTo>
                  <a:pt x="96727" y="243503"/>
                  <a:pt x="37253" y="245362"/>
                  <a:pt x="22385" y="236069"/>
                </a:cubicBezTo>
                <a:cubicBezTo>
                  <a:pt x="7517" y="226776"/>
                  <a:pt x="14951" y="217483"/>
                  <a:pt x="22385" y="202615"/>
                </a:cubicBezTo>
                <a:cubicBezTo>
                  <a:pt x="29819" y="187747"/>
                  <a:pt x="40970" y="174737"/>
                  <a:pt x="66990" y="146859"/>
                </a:cubicBezTo>
                <a:cubicBezTo>
                  <a:pt x="93010" y="118981"/>
                  <a:pt x="172927" y="50215"/>
                  <a:pt x="178503" y="35347"/>
                </a:cubicBezTo>
                <a:cubicBezTo>
                  <a:pt x="184079" y="20479"/>
                  <a:pt x="142261" y="39064"/>
                  <a:pt x="100444" y="57649"/>
                </a:cubicBezTo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520361" y="43041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  <a:endParaRPr kumimoji="0" lang="zh-TW" altLang="en-US" sz="1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492382" y="36950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銀行業</a:t>
            </a:r>
            <a:endParaRPr kumimoji="0" lang="zh-TW" altLang="en-US" sz="18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橢圓 32"/>
          <p:cNvSpPr/>
          <p:nvPr/>
        </p:nvSpPr>
        <p:spPr>
          <a:xfrm rot="1564926">
            <a:off x="5365952" y="3572943"/>
            <a:ext cx="720080" cy="37884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7" name="標題 36"/>
          <p:cNvSpPr>
            <a:spLocks noGrp="1"/>
          </p:cNvSpPr>
          <p:nvPr>
            <p:ph type="title"/>
          </p:nvPr>
        </p:nvSpPr>
        <p:spPr>
          <a:xfrm>
            <a:off x="737742" y="152636"/>
            <a:ext cx="7804150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為何要選擇證券業</a:t>
            </a:r>
            <a:endParaRPr lang="zh-TW" altLang="en-US" sz="3600" dirty="0"/>
          </a:p>
        </p:txBody>
      </p:sp>
      <p:sp>
        <p:nvSpPr>
          <p:cNvPr id="3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723663" y="152636"/>
            <a:ext cx="7344816" cy="859513"/>
          </a:xfrm>
          <a:prstGeom prst="rect">
            <a:avLst/>
          </a:prstGeom>
        </p:spPr>
        <p:txBody>
          <a:bodyPr>
            <a:norm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群益要讓你華麗變身</a:t>
            </a:r>
            <a:endParaRPr kumimoji="0" lang="zh-TW" altLang="en-US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3"/>
          <a:stretch/>
        </p:blipFill>
        <p:spPr bwMode="auto">
          <a:xfrm>
            <a:off x="844728" y="3356992"/>
            <a:ext cx="31873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90" y="335817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59632" y="1124744"/>
            <a:ext cx="4693789" cy="5334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3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挖掘並培養群益集團明日之星</a:t>
            </a:r>
            <a:endParaRPr lang="en-US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31037" y="1873811"/>
            <a:ext cx="4752528" cy="5334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培養成為最搶手的金融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專業人才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06724" y="2611877"/>
            <a:ext cx="4799918" cy="5012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提供最大的成長空間與收入來源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457200" y="111532"/>
            <a:ext cx="8229600" cy="68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kumimoji="0"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鳳凰</a:t>
            </a:r>
            <a:r>
              <a:rPr kumimoji="0"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計劃</a:t>
            </a:r>
            <a:r>
              <a:rPr kumimoji="0"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啟動</a:t>
            </a:r>
            <a:r>
              <a:rPr kumimoji="0" lang="en-US" altLang="zh-TW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kumimoji="0"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鳳凰三期</a:t>
            </a:r>
            <a:endParaRPr kumimoji="0"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452539629"/>
              </p:ext>
            </p:extLst>
          </p:nvPr>
        </p:nvGraphicFramePr>
        <p:xfrm>
          <a:off x="467544" y="1033646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845888" y="1105654"/>
            <a:ext cx="502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6600" b="1" dirty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鳳凰計畫</a:t>
            </a:r>
            <a:endParaRPr kumimoji="0" lang="zh-TW" altLang="en-US" sz="66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新細明體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4402766"/>
            <a:ext cx="2088232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1800" b="1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就業學程業師</a:t>
            </a:r>
            <a:endParaRPr kumimoji="0" lang="en-US" altLang="zh-TW" sz="1800" b="1" dirty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1800" b="1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提供實習機會</a:t>
            </a:r>
            <a:endParaRPr kumimoji="0" lang="en-US" altLang="zh-TW" sz="1800" b="1" dirty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44678" y="4418022"/>
            <a:ext cx="1796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kumimoji="0" lang="zh-TW" altLang="en-US" sz="1800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聘用</a:t>
            </a:r>
            <a:endParaRPr kumimoji="0" lang="en-US" altLang="zh-TW" sz="1800" b="1" dirty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基本工資   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NT$23,100(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en-US" altLang="zh-TW" sz="1800" dirty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伙食福利金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全商品獎金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11696" y="4433677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畢業調薪</a:t>
            </a:r>
            <a:endParaRPr kumimoji="0" lang="en-US" altLang="zh-TW" sz="1800" b="1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NT$25,000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伙食福利金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全商品獎金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1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380312" y="4402766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正式任用</a:t>
            </a:r>
            <a:endParaRPr kumimoji="0" lang="en-US" altLang="zh-TW" sz="1800" b="1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</a:t>
            </a:r>
            <a:r>
              <a:rPr kumimoji="0" lang="zh-TW" altLang="en-US" sz="1800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試用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 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NT$28,500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伙食福利金</a:t>
            </a:r>
            <a:r>
              <a:rPr kumimoji="0" lang="en-US" altLang="zh-TW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kumimoji="0" lang="zh-TW" altLang="en-US" sz="1800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全商品獎金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998557" y="4439373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實習方案</a:t>
            </a:r>
            <a:endParaRPr kumimoji="0" lang="en-US" altLang="zh-TW" sz="1800" b="1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暑期實習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大四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上支薪實習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大四下實習聘用</a:t>
            </a:r>
            <a:endParaRPr kumimoji="0" lang="en-US" altLang="zh-TW" sz="1800" dirty="0" smtClean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kumimoji="0" lang="zh-TW" altLang="en-US" sz="1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四下</a:t>
            </a:r>
            <a:r>
              <a:rPr kumimoji="0" lang="zh-TW" altLang="en-US" sz="1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實習→聘用</a:t>
            </a:r>
            <a:endParaRPr kumimoji="0" lang="en-US" altLang="zh-TW" sz="18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kumimoji="0" lang="zh-TW" altLang="en-US" sz="1800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kumimoji="0" lang="zh-TW" altLang="en-US" sz="1800" dirty="0" smtClean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全年實習聘用</a:t>
            </a:r>
            <a:endParaRPr kumimoji="0" lang="zh-TW" altLang="en-US" sz="1800" dirty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9" name="投影片編號版面配置區 8"/>
          <p:cNvSpPr txBox="1">
            <a:spLocks/>
          </p:cNvSpPr>
          <p:nvPr/>
        </p:nvSpPr>
        <p:spPr>
          <a:xfrm>
            <a:off x="6553200" y="6193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DA954C-ECD4-4EEA-956B-1888BD9E7AAC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09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薪資待遇與培育制度</a:t>
            </a:r>
            <a:endParaRPr lang="zh-TW" altLang="en-US" sz="3600" dirty="0"/>
          </a:p>
        </p:txBody>
      </p:sp>
      <p:grpSp>
        <p:nvGrpSpPr>
          <p:cNvPr id="4" name="群組 3"/>
          <p:cNvGrpSpPr/>
          <p:nvPr/>
        </p:nvGrpSpPr>
        <p:grpSpPr>
          <a:xfrm>
            <a:off x="850027" y="2421103"/>
            <a:ext cx="3555513" cy="2459185"/>
            <a:chOff x="836804" y="-301822"/>
            <a:chExt cx="3168351" cy="1686406"/>
          </a:xfrm>
        </p:grpSpPr>
        <p:sp>
          <p:nvSpPr>
            <p:cNvPr id="5" name="文字方塊 4"/>
            <p:cNvSpPr txBox="1"/>
            <p:nvPr/>
          </p:nvSpPr>
          <p:spPr>
            <a:xfrm>
              <a:off x="836804" y="-301822"/>
              <a:ext cx="3168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完美薪獎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867757" y="1110205"/>
              <a:ext cx="432048" cy="27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68735" y="5233221"/>
            <a:ext cx="3663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全商品皆提供業績獎金，實習聘用階段也照樣領獎金</a:t>
            </a:r>
            <a:r>
              <a:rPr lang="en-US" altLang="zh-TW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zh-TW" altLang="en-US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實例：台中分公司實習聘用學生到任一年內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每月收入</a:t>
            </a:r>
            <a:r>
              <a:rPr lang="zh-TW" altLang="en-US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50,000</a:t>
            </a:r>
            <a:r>
              <a:rPr lang="zh-TW" altLang="en-US" sz="1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1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0653" y="1779210"/>
            <a:ext cx="350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獎金與成就感同步成長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3375" y="4073193"/>
            <a:ext cx="66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43608" y="468023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各式獎金</a:t>
            </a:r>
            <a:endParaRPr lang="en-US" altLang="zh-TW" sz="1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期權</a:t>
            </a:r>
            <a:r>
              <a:rPr lang="zh-TW" altLang="en-US" sz="1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基金、保險、債券、</a:t>
            </a:r>
            <a:r>
              <a:rPr lang="en-US" altLang="zh-TW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PGN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、複委託</a:t>
            </a:r>
            <a:r>
              <a:rPr lang="en-US" altLang="zh-TW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美港股</a:t>
            </a:r>
            <a:r>
              <a:rPr lang="en-US" altLang="zh-TW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01807" y="944724"/>
            <a:ext cx="39746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特設新人制，培養期間穩定有保障</a:t>
            </a:r>
            <a:endParaRPr lang="en-US" altLang="zh-TW" sz="1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通過試用期，得調薪至</a:t>
            </a:r>
            <a:r>
              <a:rPr lang="en-US" altLang="zh-TW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en-US" altLang="zh-TW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含伙食金</a:t>
            </a:r>
            <a:r>
              <a:rPr lang="en-US" altLang="zh-TW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每季分配質優資產客戶服務</a:t>
            </a:r>
            <a:endParaRPr lang="en-US" altLang="zh-TW" sz="1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zh-TW" altLang="en-US" sz="1400" dirty="0" smtClean="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92957" y="1048298"/>
            <a:ext cx="4197689" cy="452801"/>
          </a:xfrm>
          <a:prstGeom prst="trapezoid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底薪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津貼</a:t>
            </a:r>
            <a:r>
              <a:rPr lang="en-US" altLang="zh-TW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各項商品獎金</a:t>
            </a:r>
            <a:endParaRPr lang="zh-TW" altLang="en-US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>
          <a:xfrm>
            <a:off x="4868735" y="2347447"/>
            <a:ext cx="3604546" cy="2864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平行四邊形 13"/>
          <p:cNvSpPr/>
          <p:nvPr/>
        </p:nvSpPr>
        <p:spPr>
          <a:xfrm>
            <a:off x="1043608" y="2848498"/>
            <a:ext cx="3528392" cy="360040"/>
          </a:xfrm>
          <a:prstGeom prst="parallelogram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1193421" y="284849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 smtClean="0"/>
              <a:t> 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底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          伙食福利金    合計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25,000     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dirty="0" smtClean="0"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1,500       26,500</a:t>
            </a:r>
          </a:p>
          <a:p>
            <a:pPr>
              <a:lnSpc>
                <a:spcPct val="200000"/>
              </a:lnSpc>
            </a:pP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28,500         </a:t>
            </a:r>
            <a:r>
              <a:rPr lang="zh-TW" altLang="en-US" sz="1600" dirty="0" smtClean="0"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1,500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80366" y="3325467"/>
            <a:ext cx="1267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畢業薪資</a:t>
            </a:r>
            <a:endParaRPr lang="en-US" altLang="zh-TW" sz="1600" b="1" u="sng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51520" y="3776041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正式任用</a:t>
            </a:r>
            <a:endParaRPr lang="en-US" altLang="zh-TW" sz="1600" b="1" u="sng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</a:t>
            </a:r>
            <a:r>
              <a:rPr lang="en-US" altLang="zh-TW" sz="11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850027" y="5602553"/>
            <a:ext cx="37879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86926" y="5442748"/>
            <a:ext cx="3550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        ∞ 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92957" y="6187328"/>
            <a:ext cx="461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000066"/>
                </a:solidFill>
                <a:latin typeface="+mn-ea"/>
              </a:rPr>
              <a:t>註：畢業薪資於取得大學畢業證書即可提出申請。</a:t>
            </a:r>
          </a:p>
        </p:txBody>
      </p:sp>
      <p:sp>
        <p:nvSpPr>
          <p:cNvPr id="2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18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3891" y="790835"/>
            <a:ext cx="360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理財經紀人薪資待遇</a:t>
            </a:r>
          </a:p>
        </p:txBody>
      </p:sp>
    </p:spTree>
    <p:extLst>
      <p:ext uri="{BB962C8B-B14F-4D97-AF65-F5344CB8AC3E}">
        <p14:creationId xmlns:p14="http://schemas.microsoft.com/office/powerpoint/2010/main" val="35251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468313" y="184999"/>
            <a:ext cx="77724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群益金融集團與董事長</a:t>
            </a:r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 smtClean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00" y="901855"/>
            <a:ext cx="3186448" cy="37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5470483" y="4766332"/>
            <a:ext cx="3002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0" lang="zh-TW" altLang="en-US" sz="20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董事長</a:t>
            </a:r>
            <a:r>
              <a:rPr kumimoji="0" lang="en-US" altLang="zh-TW" sz="20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0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kumimoji="0" lang="zh-TW" altLang="en-US" sz="20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濬智</a:t>
            </a:r>
            <a:endParaRPr kumimoji="0" lang="en-US" altLang="zh-TW" sz="20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kumimoji="0" lang="zh-TW" altLang="en-US" sz="20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經歷</a:t>
            </a:r>
            <a:r>
              <a:rPr kumimoji="0" lang="zh-TW" altLang="en-US" sz="20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：華南銀行總經理</a:t>
            </a:r>
            <a:endParaRPr kumimoji="0" lang="en-US" altLang="zh-TW" sz="20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kumimoji="0" lang="zh-TW" altLang="en-US" sz="20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安泰銀行總經理</a:t>
            </a:r>
            <a:endParaRPr kumimoji="0" lang="en-US" altLang="zh-TW" sz="20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kumimoji="0" lang="zh-TW" altLang="en-US" sz="20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中央信託局總經理</a:t>
            </a:r>
            <a:endParaRPr kumimoji="0" lang="en-US" altLang="zh-TW" sz="20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599" y="1196975"/>
            <a:ext cx="4572000" cy="45773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400" dirty="0" smtClean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r>
              <a:rPr lang="zh-TW" altLang="en-US" sz="2400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益金融集團服務項目涵蓋國內外上市上櫃、公司理財、海外籌資、購併、固定收益、股票經紀、自營業務、衍生性金融商品、股務代理、財富管理、期貨經紀、創業投資管理、財務顧問、財務融資、保險規劃與諮詢，以及提供專業投資資訊和研究報告等多元化的業務，</a:t>
            </a:r>
            <a:r>
              <a:rPr lang="zh-TW" altLang="en-US" sz="2400" b="1" dirty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使企業、法人及一般投資大眾獲得專業的投資理財</a:t>
            </a:r>
            <a:r>
              <a:rPr lang="zh-TW" altLang="en-US" sz="2400" b="1" dirty="0" smtClean="0">
                <a:solidFill>
                  <a:srgbClr val="00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服務。</a:t>
            </a:r>
            <a:endParaRPr lang="zh-TW" altLang="en-US" sz="2400" b="1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r="10624"/>
          <a:stretch/>
        </p:blipFill>
        <p:spPr bwMode="auto">
          <a:xfrm>
            <a:off x="318757" y="1392199"/>
            <a:ext cx="1937982" cy="48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立方體 2"/>
          <p:cNvSpPr/>
          <p:nvPr/>
        </p:nvSpPr>
        <p:spPr>
          <a:xfrm>
            <a:off x="2051720" y="5063109"/>
            <a:ext cx="1728192" cy="121615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立方體 3"/>
          <p:cNvSpPr/>
          <p:nvPr/>
        </p:nvSpPr>
        <p:spPr>
          <a:xfrm>
            <a:off x="3609113" y="4518602"/>
            <a:ext cx="1957373" cy="154268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5407380" y="3603530"/>
            <a:ext cx="1547210" cy="208823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分公司經理人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720" y="5460929"/>
            <a:ext cx="1467068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TW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98841" y="4999264"/>
            <a:ext cx="23429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營業櫃檯主管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 </a:t>
            </a:r>
          </a:p>
          <a:p>
            <a:endParaRPr lang="en-US" altLang="zh-TW" sz="2000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財富管理科主管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立方體 7"/>
          <p:cNvSpPr/>
          <p:nvPr/>
        </p:nvSpPr>
        <p:spPr>
          <a:xfrm>
            <a:off x="6788698" y="2521140"/>
            <a:ext cx="864096" cy="2846426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督導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立方體 8"/>
          <p:cNvSpPr/>
          <p:nvPr/>
        </p:nvSpPr>
        <p:spPr>
          <a:xfrm>
            <a:off x="7652794" y="1782297"/>
            <a:ext cx="864096" cy="3507645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部級主管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39" y="1144202"/>
            <a:ext cx="4275924" cy="22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未來職涯發展</a:t>
            </a: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74296" y="1800753"/>
            <a:ext cx="4536504" cy="3501085"/>
            <a:chOff x="1151620" y="2816932"/>
            <a:chExt cx="4394981" cy="2636989"/>
          </a:xfrm>
        </p:grpSpPr>
        <p:pic>
          <p:nvPicPr>
            <p:cNvPr id="6146" name="Picture 2" descr="C:\Users\a95913\Pictures\GD2009102810544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20" y="2816932"/>
              <a:ext cx="4394981" cy="2636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527884" y="4941168"/>
              <a:ext cx="2018717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47965" y="1265120"/>
            <a:ext cx="3901268" cy="5334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3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專心於業務與理財行銷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未來更寬廣的發展方向</a:t>
            </a: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17218" y="1676778"/>
            <a:ext cx="41627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en-US" altLang="zh-TW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r>
              <a:rPr lang="zh-TW" altLang="en-US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趨勢業務</a:t>
            </a:r>
            <a:r>
              <a:rPr lang="en-US" altLang="zh-TW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</a:t>
            </a:r>
            <a:r>
              <a:rPr lang="zh-TW" altLang="en-US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財富</a:t>
            </a:r>
            <a:r>
              <a:rPr lang="zh-TW" altLang="en-US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管理與</a:t>
            </a:r>
            <a:r>
              <a:rPr lang="zh-TW" altLang="en-US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理財</a:t>
            </a:r>
            <a:r>
              <a:rPr lang="zh-TW" altLang="en-US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規劃 </a:t>
            </a:r>
            <a:endParaRPr lang="en-US" altLang="zh-TW" sz="160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獎金與成就感最大</a:t>
            </a:r>
            <a:endParaRPr lang="zh-TW" altLang="en-US" sz="1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89762" y="4509120"/>
            <a:ext cx="3195056" cy="47515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其他金融專業職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56073" y="2816932"/>
            <a:ext cx="2959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朝業務管理職發展</a:t>
            </a:r>
            <a:endParaRPr lang="zh-TW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86909" y="3392996"/>
            <a:ext cx="3297909" cy="5334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晉身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分析師或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操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盤人 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186909" y="3825044"/>
            <a:ext cx="3453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投顧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分析師、投信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基金</a:t>
            </a:r>
            <a:r>
              <a:rPr lang="zh-TW" alt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經理</a:t>
            </a:r>
            <a:r>
              <a:rPr lang="zh-TW" alt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人等</a:t>
            </a:r>
            <a:endParaRPr lang="zh-TW" altLang="en-US" sz="16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74295" y="5157328"/>
            <a:ext cx="3013629" cy="5334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理財經紀人  起跑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99566" y="2384664"/>
            <a:ext cx="3264822" cy="50427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轉型為管理職幹部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198332" y="4886511"/>
            <a:ext cx="2959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交易員或是專業行政職</a:t>
            </a:r>
            <a:endParaRPr lang="zh-TW" altLang="en-US" sz="16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20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alent.asus.com/images/campus/%E8%81%B7%E6%B6%AF%E7%99%BC%E5%B1%95%E5%A4%A7%E5%9C%9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 descr="下載: 財訊 第482期 – 銀行，消失中… 70萬金融人員怎麼辦? | QMAG 免費電子雜誌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3" t="21725" r="52561" b="13818"/>
          <a:stretch/>
        </p:blipFill>
        <p:spPr>
          <a:xfrm>
            <a:off x="791580" y="1112547"/>
            <a:ext cx="4911857" cy="4052399"/>
          </a:xfrm>
          <a:prstGeom prst="rect">
            <a:avLst/>
          </a:prstGeom>
        </p:spPr>
      </p:pic>
      <p:pic>
        <p:nvPicPr>
          <p:cNvPr id="5" name="圖片 4" descr="http://www.twse.com.tw/ch/products/publication/download/0001001647.pdf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30440" r="11586"/>
          <a:stretch/>
        </p:blipFill>
        <p:spPr>
          <a:xfrm>
            <a:off x="3707904" y="1880828"/>
            <a:ext cx="4752528" cy="3500142"/>
          </a:xfrm>
          <a:prstGeom prst="rect">
            <a:avLst/>
          </a:prstGeom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481690" y="88348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洞見</a:t>
            </a:r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 準備好才能成為贏家</a:t>
            </a: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20901" y="6479510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21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 descr="C:\Users\a95913\Pictures\富蘭克林領航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4233" r="49147" b="11323"/>
          <a:stretch/>
        </p:blipFill>
        <p:spPr bwMode="auto">
          <a:xfrm>
            <a:off x="2356747" y="3789040"/>
            <a:ext cx="447948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2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519739" y="2950087"/>
            <a:ext cx="4723426" cy="2243110"/>
            <a:chOff x="1212838" y="3217874"/>
            <a:chExt cx="4389387" cy="2342363"/>
          </a:xfrm>
        </p:grpSpPr>
        <p:sp>
          <p:nvSpPr>
            <p:cNvPr id="24" name="矩形 23"/>
            <p:cNvSpPr/>
            <p:nvPr/>
          </p:nvSpPr>
          <p:spPr>
            <a:xfrm>
              <a:off x="1858088" y="5142423"/>
              <a:ext cx="3034014" cy="417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6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歡迎</a:t>
              </a:r>
              <a:r>
                <a:rPr lang="zh-TW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各</a:t>
              </a:r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位未來</a:t>
              </a:r>
              <a:r>
                <a:rPr lang="zh-TW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菁英</a:t>
              </a:r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加入</a:t>
              </a:r>
              <a:r>
                <a:rPr lang="en-US" altLang="zh-TW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!!</a:t>
              </a:r>
              <a:endPara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12838" y="3706816"/>
              <a:ext cx="4389387" cy="118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培訓</a:t>
              </a:r>
              <a:r>
                <a:rPr lang="zh-TW" altLang="zh-TW" sz="3200" b="1" dirty="0" smtClean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全方位理財經紀人</a:t>
              </a:r>
              <a:endParaRPr lang="en-US" altLang="zh-TW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r"/>
              <a:r>
                <a:rPr lang="zh-TW" altLang="en-US" sz="3200" b="1" dirty="0" smtClean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晉身未來投資銀行家</a:t>
              </a:r>
              <a:endParaRPr lang="en-US" altLang="zh-TW" sz="3200" b="1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403648" y="4259541"/>
              <a:ext cx="3631403" cy="120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群組 27"/>
            <p:cNvGrpSpPr/>
            <p:nvPr/>
          </p:nvGrpSpPr>
          <p:grpSpPr>
            <a:xfrm>
              <a:off x="1403648" y="3217874"/>
              <a:ext cx="3640928" cy="352489"/>
              <a:chOff x="1291381" y="3217874"/>
              <a:chExt cx="3640928" cy="352489"/>
            </a:xfrm>
          </p:grpSpPr>
          <p:cxnSp>
            <p:nvCxnSpPr>
              <p:cNvPr id="29" name="直線接點 28"/>
              <p:cNvCxnSpPr/>
              <p:nvPr/>
            </p:nvCxnSpPr>
            <p:spPr>
              <a:xfrm>
                <a:off x="1291381" y="3372872"/>
                <a:ext cx="3640928" cy="2415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梯形 29"/>
              <p:cNvSpPr/>
              <p:nvPr/>
            </p:nvSpPr>
            <p:spPr>
              <a:xfrm>
                <a:off x="1574953" y="3217874"/>
                <a:ext cx="3096344" cy="352489"/>
              </a:xfrm>
              <a:prstGeom prst="trapezoid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最強金融團隊精心培訓</a:t>
                </a:r>
                <a:endParaRPr lang="zh-TW" altLang="en-US" sz="20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65" y="2060848"/>
            <a:ext cx="3052134" cy="3996444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62703" y="980727"/>
            <a:ext cx="7632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選對起點，你會飛得更遠</a:t>
            </a:r>
            <a:r>
              <a:rPr lang="en-US" altLang="zh-TW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群益金鼎證劵是你最棒的起跑點</a:t>
            </a:r>
            <a:r>
              <a:rPr lang="en-US" altLang="zh-TW" b="1" dirty="0" smtClean="0">
                <a:solidFill>
                  <a:srgbClr val="F808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60372" y="6140602"/>
            <a:ext cx="4772350" cy="3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群益金鼎證券保留本</a:t>
            </a:r>
            <a:r>
              <a:rPr lang="zh-TW" altLang="en-US" sz="14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方案最終</a:t>
            </a:r>
            <a:r>
              <a:rPr lang="zh-TW" altLang="en-US" sz="1400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修改與變動之權利</a:t>
            </a: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22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群益金融集團 雙金肯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54" y="3705354"/>
            <a:ext cx="3940317" cy="262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2" y="857924"/>
            <a:ext cx="5854885" cy="460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31742" y="1736812"/>
            <a:ext cx="14157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120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成立理專首航大會</a:t>
            </a:r>
            <a:endParaRPr kumimoji="0" lang="zh-TW" altLang="en-US" sz="1200" b="0" i="1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12986" y="4769783"/>
            <a:ext cx="3094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 i="1" dirty="0">
                <a:latin typeface="微軟正黑體" pitchFamily="34" charset="-120"/>
                <a:ea typeface="微軟正黑體" pitchFamily="34" charset="-120"/>
                <a:cs typeface="Arial" charset="0"/>
              </a:rPr>
              <a:t>群益</a:t>
            </a:r>
            <a:r>
              <a:rPr kumimoji="0" lang="zh-TW" altLang="en-US" sz="1200" b="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證券成立</a:t>
            </a:r>
            <a:endParaRPr kumimoji="0" lang="zh-TW" altLang="en-US" sz="1200" b="0" i="1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62906" y="4267717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1993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94292" y="3993079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1995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812" y="3639234"/>
            <a:ext cx="550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1997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984573" y="3345668"/>
            <a:ext cx="550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2005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2432" y="3042143"/>
            <a:ext cx="550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2009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189883" y="2423313"/>
            <a:ext cx="550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2011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648597" y="2013811"/>
            <a:ext cx="550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2016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135189" y="1663406"/>
            <a:ext cx="550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2016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106755" y="4327538"/>
            <a:ext cx="2965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zh-TW" sz="1200" i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合併宏</a:t>
            </a:r>
            <a:r>
              <a:rPr lang="zh-TW" altLang="zh-TW" sz="1200" i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泰證券</a:t>
            </a:r>
            <a:r>
              <a:rPr lang="zh-TW" altLang="en-US" sz="1200" i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200" i="1" dirty="0" smtClean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200" i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成立群益證券</a:t>
            </a:r>
            <a:r>
              <a:rPr lang="en-US" altLang="zh-TW" sz="1200" i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200" i="1" dirty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香港</a:t>
            </a:r>
            <a:r>
              <a:rPr lang="en-US" altLang="zh-TW" sz="1200" i="1" dirty="0" smtClean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200" i="1" dirty="0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595636" y="4013417"/>
            <a:ext cx="2965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 b="0" i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群益證券上櫃</a:t>
            </a:r>
            <a:endParaRPr kumimoji="0" lang="zh-TW" altLang="en-US" sz="1200" b="0" i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3023467" y="3729218"/>
            <a:ext cx="2965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 b="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群益控股</a:t>
            </a:r>
            <a:r>
              <a:rPr kumimoji="0" lang="en-US" altLang="zh-TW" sz="1200" b="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-</a:t>
            </a:r>
            <a:r>
              <a:rPr kumimoji="0" lang="zh-TW" altLang="en-US" sz="1200" b="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上海代表處設立</a:t>
            </a:r>
            <a:endParaRPr kumimoji="0" lang="zh-TW" altLang="en-US" sz="1200" b="0" i="1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810867" y="3106918"/>
            <a:ext cx="2965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 b="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群益期貨上櫃</a:t>
            </a:r>
            <a:endParaRPr kumimoji="0" lang="zh-TW" altLang="en-US" sz="1200" b="0" i="1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437805" y="3416480"/>
            <a:ext cx="2965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 i="1" dirty="0">
                <a:latin typeface="微軟正黑體" pitchFamily="34" charset="-120"/>
                <a:ea typeface="微軟正黑體" pitchFamily="34" charset="-120"/>
                <a:cs typeface="Arial" charset="0"/>
              </a:rPr>
              <a:t>群</a:t>
            </a:r>
            <a:r>
              <a:rPr kumimoji="0" lang="zh-TW" altLang="en-US" sz="120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益證券上市</a:t>
            </a:r>
            <a:endParaRPr kumimoji="0" lang="zh-TW" altLang="en-US" sz="1200" b="0" i="1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845088" y="2708834"/>
            <a:ext cx="550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2010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285457" y="2767506"/>
            <a:ext cx="2965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 b="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合併安泰證</a:t>
            </a:r>
            <a:r>
              <a:rPr kumimoji="0" lang="zh-TW" altLang="en-US" sz="1200" i="1" dirty="0">
                <a:latin typeface="微軟正黑體" pitchFamily="34" charset="-120"/>
                <a:ea typeface="微軟正黑體" pitchFamily="34" charset="-120"/>
                <a:cs typeface="Arial" charset="0"/>
              </a:rPr>
              <a:t>金</a:t>
            </a:r>
            <a:endParaRPr kumimoji="0" lang="zh-TW" altLang="en-US" sz="1200" b="0" i="1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195961" y="2040300"/>
            <a:ext cx="2965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 b="0" i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成立群益創投</a:t>
            </a:r>
            <a:endParaRPr kumimoji="0" lang="zh-TW" altLang="en-US" sz="1200" b="0" i="1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612914" y="2423314"/>
            <a:ext cx="3743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TW" altLang="en-US" sz="1200" b="0" i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合併金鼎證券，更名群益金鼎證券</a:t>
            </a:r>
            <a:endParaRPr kumimoji="0" lang="zh-TW" altLang="en-US" sz="1200" b="0" i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1023938" y="5180805"/>
            <a:ext cx="550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1988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827088" y="188640"/>
            <a:ext cx="7772400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群益金融集團發展沿革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425158" y="908720"/>
            <a:ext cx="199927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zh-TW" altLang="en-US" sz="1200" b="0" i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股本</a:t>
            </a:r>
            <a:r>
              <a:rPr kumimoji="0" lang="en-US" altLang="zh-TW" sz="1200" b="0" i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:  232</a:t>
            </a:r>
            <a:r>
              <a:rPr kumimoji="0" lang="zh-TW" altLang="en-US" sz="1200" b="0" i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億</a:t>
            </a:r>
            <a:r>
              <a:rPr kumimoji="0" lang="zh-TW" altLang="en-US" sz="1200" b="0" i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元 </a:t>
            </a:r>
            <a:r>
              <a:rPr kumimoji="0" lang="en-US" altLang="zh-TW" sz="1000" b="0" i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</a:t>
            </a:r>
            <a:r>
              <a:rPr kumimoji="0" lang="en-US" altLang="zh-TW" sz="1000" b="0" i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2019.Q1)</a:t>
            </a:r>
            <a:endParaRPr kumimoji="0" lang="en-US" altLang="zh-TW" sz="1000" b="0" i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414294" y="1194545"/>
            <a:ext cx="233417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zh-TW" altLang="en-US" sz="1200" b="0" i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淨值</a:t>
            </a:r>
            <a:r>
              <a:rPr kumimoji="0" lang="en-US" altLang="zh-TW" sz="1200" b="0" i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: </a:t>
            </a:r>
            <a:r>
              <a:rPr kumimoji="0" lang="en-US" altLang="zh-TW" sz="1200" b="0" i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353</a:t>
            </a:r>
            <a:r>
              <a:rPr kumimoji="0" lang="zh-TW" altLang="en-US" sz="1200" b="0" i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億</a:t>
            </a:r>
            <a:r>
              <a:rPr kumimoji="0" lang="zh-TW" altLang="en-US" sz="1200" b="0" i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元 </a:t>
            </a:r>
            <a:r>
              <a:rPr kumimoji="0" lang="en-US" altLang="zh-TW" sz="1000" b="0" i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</a:t>
            </a:r>
            <a:r>
              <a:rPr kumimoji="0" lang="en-US" altLang="zh-TW" sz="1000" b="0" i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2018.Q3)</a:t>
            </a:r>
            <a:endParaRPr kumimoji="0" lang="en-US" altLang="zh-TW" sz="1000" b="0" i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508" y="857924"/>
            <a:ext cx="3317891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群益金融集團擁有最豐富的投資理財資訊、最完善的財務規劃能力、最健全的金融服務網，並且積極發展國際化金融業務</a:t>
            </a:r>
            <a:r>
              <a:rPr lang="zh-TW" altLang="en-US" sz="1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集團總部設立於最具發展為台灣金融中心潛力的台北信義計畫區，更代表群益金融集團對於資本市場發展雄厚旺盛的企圖心。</a:t>
            </a:r>
          </a:p>
        </p:txBody>
      </p:sp>
      <p:sp>
        <p:nvSpPr>
          <p:cNvPr id="33" name="矩形 32"/>
          <p:cNvSpPr/>
          <p:nvPr/>
        </p:nvSpPr>
        <p:spPr>
          <a:xfrm>
            <a:off x="450527" y="5300340"/>
            <a:ext cx="429021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歷年來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群益證券榮獲亞洲財務月刊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4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FinanceAsia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、歐元月刊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4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Euromoney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、亞洲貨幣月刊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4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Asiamoney</a:t>
            </a:r>
            <a:r>
              <a:rPr lang="en-US" altLang="zh-TW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等國際知名財經雜誌評選為台灣地區最佳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證券公司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162123" y="4743155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TW" sz="1200" b="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1988</a:t>
            </a:r>
            <a:endParaRPr kumimoji="0" lang="en-US" altLang="zh-TW" sz="1200" b="0" i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36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827088" y="188640"/>
            <a:ext cx="7772400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群益金鼎證券組織圖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96276"/>
              </p:ext>
            </p:extLst>
          </p:nvPr>
        </p:nvGraphicFramePr>
        <p:xfrm>
          <a:off x="179512" y="981075"/>
          <a:ext cx="8731250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Document" r:id="rId3" imgW="11572458" imgH="6800601" progId="Word.Document.8">
                  <p:embed/>
                </p:oleObj>
              </mc:Choice>
              <mc:Fallback>
                <p:oleObj name="Document" r:id="rId3" imgW="11572458" imgH="6800601" progId="Word.Document.8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1075"/>
                        <a:ext cx="8731250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3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 1"/>
          <p:cNvSpPr txBox="1">
            <a:spLocks/>
          </p:cNvSpPr>
          <p:nvPr/>
        </p:nvSpPr>
        <p:spPr>
          <a:xfrm>
            <a:off x="1005110" y="152636"/>
            <a:ext cx="734536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群益金鼎證券業務與經紀通路</a:t>
            </a:r>
          </a:p>
        </p:txBody>
      </p:sp>
      <p:grpSp>
        <p:nvGrpSpPr>
          <p:cNvPr id="139" name="Group 182"/>
          <p:cNvGrpSpPr>
            <a:grpSpLocks/>
          </p:cNvGrpSpPr>
          <p:nvPr/>
        </p:nvGrpSpPr>
        <p:grpSpPr bwMode="auto">
          <a:xfrm>
            <a:off x="727900" y="1378456"/>
            <a:ext cx="7588516" cy="4882222"/>
            <a:chOff x="479" y="1575"/>
            <a:chExt cx="4442" cy="2618"/>
          </a:xfrm>
        </p:grpSpPr>
        <p:sp>
          <p:nvSpPr>
            <p:cNvPr id="140" name="Rectangle 6"/>
            <p:cNvSpPr>
              <a:spLocks noChangeArrowheads="1"/>
            </p:cNvSpPr>
            <p:nvPr/>
          </p:nvSpPr>
          <p:spPr bwMode="auto">
            <a:xfrm>
              <a:off x="479" y="1783"/>
              <a:ext cx="949" cy="1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海內外債券</a:t>
              </a:r>
              <a:endPara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3" name="Rectangle 7"/>
            <p:cNvSpPr>
              <a:spLocks noChangeArrowheads="1"/>
            </p:cNvSpPr>
            <p:nvPr/>
          </p:nvSpPr>
          <p:spPr bwMode="auto">
            <a:xfrm>
              <a:off x="479" y="2217"/>
              <a:ext cx="949" cy="1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衍生性商品</a:t>
              </a:r>
              <a:endPara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4" name="Rectangle 8"/>
            <p:cNvSpPr>
              <a:spLocks noChangeArrowheads="1"/>
            </p:cNvSpPr>
            <p:nvPr/>
          </p:nvSpPr>
          <p:spPr bwMode="auto">
            <a:xfrm>
              <a:off x="479" y="2684"/>
              <a:ext cx="949" cy="1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經紀</a:t>
              </a:r>
              <a:endParaRPr lang="zh-TW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479" y="2451"/>
              <a:ext cx="949" cy="1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理財產品</a:t>
              </a:r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479" y="3137"/>
              <a:ext cx="949" cy="1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海內外基金</a:t>
              </a:r>
              <a:endPara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479" y="2910"/>
              <a:ext cx="949" cy="1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期貨</a:t>
              </a:r>
              <a:endParaRPr lang="zh-TW" altLang="en-US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8" name="Freeform 46"/>
            <p:cNvSpPr>
              <a:spLocks noChangeAspect="1"/>
            </p:cNvSpPr>
            <p:nvPr/>
          </p:nvSpPr>
          <p:spPr bwMode="auto">
            <a:xfrm>
              <a:off x="4894" y="2197"/>
              <a:ext cx="27" cy="26"/>
            </a:xfrm>
            <a:custGeom>
              <a:avLst/>
              <a:gdLst>
                <a:gd name="T0" fmla="*/ 2 w 56"/>
                <a:gd name="T1" fmla="*/ 3 h 50"/>
                <a:gd name="T2" fmla="*/ 5 w 56"/>
                <a:gd name="T3" fmla="*/ 5 h 50"/>
                <a:gd name="T4" fmla="*/ 10 w 56"/>
                <a:gd name="T5" fmla="*/ 5 h 50"/>
                <a:gd name="T6" fmla="*/ 14 w 56"/>
                <a:gd name="T7" fmla="*/ 8 h 50"/>
                <a:gd name="T8" fmla="*/ 19 w 56"/>
                <a:gd name="T9" fmla="*/ 8 h 50"/>
                <a:gd name="T10" fmla="*/ 24 w 56"/>
                <a:gd name="T11" fmla="*/ 10 h 50"/>
                <a:gd name="T12" fmla="*/ 31 w 56"/>
                <a:gd name="T13" fmla="*/ 8 h 50"/>
                <a:gd name="T14" fmla="*/ 36 w 56"/>
                <a:gd name="T15" fmla="*/ 8 h 50"/>
                <a:gd name="T16" fmla="*/ 38 w 56"/>
                <a:gd name="T17" fmla="*/ 10 h 50"/>
                <a:gd name="T18" fmla="*/ 44 w 56"/>
                <a:gd name="T19" fmla="*/ 19 h 50"/>
                <a:gd name="T20" fmla="*/ 54 w 56"/>
                <a:gd name="T21" fmla="*/ 34 h 50"/>
                <a:gd name="T22" fmla="*/ 54 w 56"/>
                <a:gd name="T23" fmla="*/ 38 h 50"/>
                <a:gd name="T24" fmla="*/ 56 w 56"/>
                <a:gd name="T25" fmla="*/ 46 h 50"/>
                <a:gd name="T26" fmla="*/ 51 w 56"/>
                <a:gd name="T27" fmla="*/ 50 h 50"/>
                <a:gd name="T28" fmla="*/ 46 w 56"/>
                <a:gd name="T29" fmla="*/ 48 h 50"/>
                <a:gd name="T30" fmla="*/ 46 w 56"/>
                <a:gd name="T31" fmla="*/ 41 h 50"/>
                <a:gd name="T32" fmla="*/ 44 w 56"/>
                <a:gd name="T33" fmla="*/ 34 h 50"/>
                <a:gd name="T34" fmla="*/ 42 w 56"/>
                <a:gd name="T35" fmla="*/ 29 h 50"/>
                <a:gd name="T36" fmla="*/ 33 w 56"/>
                <a:gd name="T37" fmla="*/ 24 h 50"/>
                <a:gd name="T38" fmla="*/ 24 w 56"/>
                <a:gd name="T39" fmla="*/ 17 h 50"/>
                <a:gd name="T40" fmla="*/ 17 w 56"/>
                <a:gd name="T41" fmla="*/ 15 h 50"/>
                <a:gd name="T42" fmla="*/ 7 w 56"/>
                <a:gd name="T43" fmla="*/ 10 h 50"/>
                <a:gd name="T44" fmla="*/ 0 w 56"/>
                <a:gd name="T45" fmla="*/ 5 h 50"/>
                <a:gd name="T46" fmla="*/ 0 w 56"/>
                <a:gd name="T47" fmla="*/ 0 h 50"/>
                <a:gd name="T48" fmla="*/ 2 w 56"/>
                <a:gd name="T49" fmla="*/ 3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0"/>
                <a:gd name="T77" fmla="*/ 56 w 56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0">
                  <a:moveTo>
                    <a:pt x="2" y="3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24" y="10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4" y="19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6" y="46"/>
                  </a:lnTo>
                  <a:lnTo>
                    <a:pt x="51" y="50"/>
                  </a:lnTo>
                  <a:lnTo>
                    <a:pt x="46" y="48"/>
                  </a:lnTo>
                  <a:lnTo>
                    <a:pt x="46" y="41"/>
                  </a:lnTo>
                  <a:lnTo>
                    <a:pt x="44" y="34"/>
                  </a:lnTo>
                  <a:lnTo>
                    <a:pt x="42" y="29"/>
                  </a:lnTo>
                  <a:lnTo>
                    <a:pt x="33" y="24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7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adFill rotWithShape="1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100000">
                  <a:srgbClr val="000099">
                    <a:alpha val="10001"/>
                  </a:srgbClr>
                </a:gs>
              </a:gsLst>
              <a:lin ang="54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9" name="Rectangle 13"/>
            <p:cNvSpPr>
              <a:spLocks noChangeArrowheads="1"/>
            </p:cNvSpPr>
            <p:nvPr/>
          </p:nvSpPr>
          <p:spPr bwMode="auto">
            <a:xfrm>
              <a:off x="479" y="3366"/>
              <a:ext cx="949" cy="1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保險</a:t>
              </a:r>
              <a:endPara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0" name="Freeform 88"/>
            <p:cNvSpPr>
              <a:spLocks/>
            </p:cNvSpPr>
            <p:nvPr/>
          </p:nvSpPr>
          <p:spPr bwMode="auto">
            <a:xfrm>
              <a:off x="4320" y="1934"/>
              <a:ext cx="13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1" name="Freeform 89"/>
            <p:cNvSpPr>
              <a:spLocks/>
            </p:cNvSpPr>
            <p:nvPr/>
          </p:nvSpPr>
          <p:spPr bwMode="auto">
            <a:xfrm>
              <a:off x="4320" y="1934"/>
              <a:ext cx="13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3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4" name="Oval 548"/>
            <p:cNvSpPr>
              <a:spLocks noChangeAspect="1" noChangeArrowheads="1"/>
            </p:cNvSpPr>
            <p:nvPr/>
          </p:nvSpPr>
          <p:spPr bwMode="auto">
            <a:xfrm>
              <a:off x="1749" y="1575"/>
              <a:ext cx="2331" cy="2273"/>
            </a:xfrm>
            <a:prstGeom prst="ellipse">
              <a:avLst/>
            </a:prstGeom>
            <a:noFill/>
            <a:ln w="22225">
              <a:solidFill>
                <a:srgbClr val="FF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5" name="Freeform 496"/>
            <p:cNvSpPr>
              <a:spLocks/>
            </p:cNvSpPr>
            <p:nvPr/>
          </p:nvSpPr>
          <p:spPr bwMode="auto">
            <a:xfrm>
              <a:off x="2454" y="3551"/>
              <a:ext cx="10" cy="8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0" y="38"/>
                </a:cxn>
                <a:cxn ang="0">
                  <a:pos x="34" y="33"/>
                </a:cxn>
                <a:cxn ang="0">
                  <a:pos x="29" y="0"/>
                </a:cxn>
                <a:cxn ang="0">
                  <a:pos x="7" y="10"/>
                </a:cxn>
                <a:cxn ang="0">
                  <a:pos x="7" y="12"/>
                </a:cxn>
              </a:cxnLst>
              <a:rect l="0" t="0" r="r" b="b"/>
              <a:pathLst>
                <a:path w="34" h="38">
                  <a:moveTo>
                    <a:pt x="7" y="12"/>
                  </a:moveTo>
                  <a:lnTo>
                    <a:pt x="0" y="38"/>
                  </a:lnTo>
                  <a:lnTo>
                    <a:pt x="34" y="33"/>
                  </a:lnTo>
                  <a:lnTo>
                    <a:pt x="29" y="0"/>
                  </a:lnTo>
                  <a:lnTo>
                    <a:pt x="7" y="10"/>
                  </a:lnTo>
                  <a:lnTo>
                    <a:pt x="7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6" name="Freeform 497"/>
            <p:cNvSpPr>
              <a:spLocks/>
            </p:cNvSpPr>
            <p:nvPr/>
          </p:nvSpPr>
          <p:spPr bwMode="auto">
            <a:xfrm>
              <a:off x="2454" y="3551"/>
              <a:ext cx="10" cy="8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0" y="38"/>
                </a:cxn>
                <a:cxn ang="0">
                  <a:pos x="34" y="33"/>
                </a:cxn>
                <a:cxn ang="0">
                  <a:pos x="29" y="0"/>
                </a:cxn>
                <a:cxn ang="0">
                  <a:pos x="7" y="10"/>
                </a:cxn>
                <a:cxn ang="0">
                  <a:pos x="7" y="12"/>
                </a:cxn>
              </a:cxnLst>
              <a:rect l="0" t="0" r="r" b="b"/>
              <a:pathLst>
                <a:path w="34" h="38">
                  <a:moveTo>
                    <a:pt x="7" y="12"/>
                  </a:moveTo>
                  <a:lnTo>
                    <a:pt x="0" y="38"/>
                  </a:lnTo>
                  <a:lnTo>
                    <a:pt x="34" y="33"/>
                  </a:lnTo>
                  <a:lnTo>
                    <a:pt x="29" y="0"/>
                  </a:lnTo>
                  <a:lnTo>
                    <a:pt x="7" y="10"/>
                  </a:lnTo>
                  <a:lnTo>
                    <a:pt x="7" y="12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7" name="Freeform 498"/>
            <p:cNvSpPr>
              <a:spLocks/>
            </p:cNvSpPr>
            <p:nvPr/>
          </p:nvSpPr>
          <p:spPr bwMode="auto">
            <a:xfrm>
              <a:off x="2461" y="3565"/>
              <a:ext cx="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0"/>
                </a:cxn>
                <a:cxn ang="0">
                  <a:pos x="32" y="42"/>
                </a:cxn>
                <a:cxn ang="0">
                  <a:pos x="0" y="0"/>
                </a:cxn>
              </a:cxnLst>
              <a:rect l="0" t="0" r="r" b="b"/>
              <a:pathLst>
                <a:path w="32" h="42">
                  <a:moveTo>
                    <a:pt x="0" y="0"/>
                  </a:moveTo>
                  <a:lnTo>
                    <a:pt x="5" y="40"/>
                  </a:lnTo>
                  <a:lnTo>
                    <a:pt x="32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8" name="Freeform 499"/>
            <p:cNvSpPr>
              <a:spLocks/>
            </p:cNvSpPr>
            <p:nvPr/>
          </p:nvSpPr>
          <p:spPr bwMode="auto">
            <a:xfrm>
              <a:off x="2461" y="3565"/>
              <a:ext cx="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0"/>
                </a:cxn>
                <a:cxn ang="0">
                  <a:pos x="32" y="42"/>
                </a:cxn>
                <a:cxn ang="0">
                  <a:pos x="0" y="0"/>
                </a:cxn>
              </a:cxnLst>
              <a:rect l="0" t="0" r="r" b="b"/>
              <a:pathLst>
                <a:path w="32" h="42">
                  <a:moveTo>
                    <a:pt x="0" y="0"/>
                  </a:moveTo>
                  <a:lnTo>
                    <a:pt x="5" y="40"/>
                  </a:lnTo>
                  <a:lnTo>
                    <a:pt x="32" y="42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1" name="Freeform 524"/>
            <p:cNvSpPr>
              <a:spLocks/>
            </p:cNvSpPr>
            <p:nvPr/>
          </p:nvSpPr>
          <p:spPr bwMode="auto">
            <a:xfrm>
              <a:off x="2469" y="3594"/>
              <a:ext cx="6" cy="4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0" y="19"/>
                </a:cxn>
                <a:cxn ang="0">
                  <a:pos x="3" y="14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5" y="2"/>
                </a:cxn>
              </a:cxnLst>
              <a:rect l="0" t="0" r="r" b="b"/>
              <a:pathLst>
                <a:path w="19" h="19">
                  <a:moveTo>
                    <a:pt x="15" y="2"/>
                  </a:move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3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5" y="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4" name="Freeform 525"/>
            <p:cNvSpPr>
              <a:spLocks/>
            </p:cNvSpPr>
            <p:nvPr/>
          </p:nvSpPr>
          <p:spPr bwMode="auto">
            <a:xfrm>
              <a:off x="2469" y="3594"/>
              <a:ext cx="6" cy="4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0" y="19"/>
                </a:cxn>
                <a:cxn ang="0">
                  <a:pos x="3" y="14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5" y="2"/>
                </a:cxn>
              </a:cxnLst>
              <a:rect l="0" t="0" r="r" b="b"/>
              <a:pathLst>
                <a:path w="19" h="19">
                  <a:moveTo>
                    <a:pt x="15" y="2"/>
                  </a:move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3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5" y="2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5" name="Freeform 42"/>
            <p:cNvSpPr>
              <a:spLocks/>
            </p:cNvSpPr>
            <p:nvPr/>
          </p:nvSpPr>
          <p:spPr bwMode="auto">
            <a:xfrm>
              <a:off x="4254" y="3754"/>
              <a:ext cx="14" cy="1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0" y="38"/>
                </a:cxn>
                <a:cxn ang="0">
                  <a:pos x="34" y="33"/>
                </a:cxn>
                <a:cxn ang="0">
                  <a:pos x="29" y="0"/>
                </a:cxn>
                <a:cxn ang="0">
                  <a:pos x="7" y="10"/>
                </a:cxn>
                <a:cxn ang="0">
                  <a:pos x="7" y="12"/>
                </a:cxn>
              </a:cxnLst>
              <a:rect l="0" t="0" r="r" b="b"/>
              <a:pathLst>
                <a:path w="34" h="38">
                  <a:moveTo>
                    <a:pt x="7" y="12"/>
                  </a:moveTo>
                  <a:lnTo>
                    <a:pt x="0" y="38"/>
                  </a:lnTo>
                  <a:lnTo>
                    <a:pt x="34" y="33"/>
                  </a:lnTo>
                  <a:lnTo>
                    <a:pt x="29" y="0"/>
                  </a:lnTo>
                  <a:lnTo>
                    <a:pt x="7" y="10"/>
                  </a:lnTo>
                  <a:lnTo>
                    <a:pt x="7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6" name="Freeform 43"/>
            <p:cNvSpPr>
              <a:spLocks/>
            </p:cNvSpPr>
            <p:nvPr/>
          </p:nvSpPr>
          <p:spPr bwMode="auto">
            <a:xfrm>
              <a:off x="4254" y="3754"/>
              <a:ext cx="14" cy="1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0" y="38"/>
                </a:cxn>
                <a:cxn ang="0">
                  <a:pos x="34" y="33"/>
                </a:cxn>
                <a:cxn ang="0">
                  <a:pos x="29" y="0"/>
                </a:cxn>
                <a:cxn ang="0">
                  <a:pos x="7" y="10"/>
                </a:cxn>
                <a:cxn ang="0">
                  <a:pos x="7" y="12"/>
                </a:cxn>
              </a:cxnLst>
              <a:rect l="0" t="0" r="r" b="b"/>
              <a:pathLst>
                <a:path w="34" h="38">
                  <a:moveTo>
                    <a:pt x="7" y="12"/>
                  </a:moveTo>
                  <a:lnTo>
                    <a:pt x="0" y="38"/>
                  </a:lnTo>
                  <a:lnTo>
                    <a:pt x="34" y="33"/>
                  </a:lnTo>
                  <a:lnTo>
                    <a:pt x="29" y="0"/>
                  </a:lnTo>
                  <a:lnTo>
                    <a:pt x="7" y="10"/>
                  </a:lnTo>
                  <a:lnTo>
                    <a:pt x="7" y="12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7" name="Freeform 44"/>
            <p:cNvSpPr>
              <a:spLocks/>
            </p:cNvSpPr>
            <p:nvPr/>
          </p:nvSpPr>
          <p:spPr bwMode="auto">
            <a:xfrm>
              <a:off x="4266" y="377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0"/>
                </a:cxn>
                <a:cxn ang="0">
                  <a:pos x="32" y="42"/>
                </a:cxn>
                <a:cxn ang="0">
                  <a:pos x="0" y="0"/>
                </a:cxn>
              </a:cxnLst>
              <a:rect l="0" t="0" r="r" b="b"/>
              <a:pathLst>
                <a:path w="32" h="42">
                  <a:moveTo>
                    <a:pt x="0" y="0"/>
                  </a:moveTo>
                  <a:lnTo>
                    <a:pt x="5" y="40"/>
                  </a:lnTo>
                  <a:lnTo>
                    <a:pt x="32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8" name="Freeform 45"/>
            <p:cNvSpPr>
              <a:spLocks/>
            </p:cNvSpPr>
            <p:nvPr/>
          </p:nvSpPr>
          <p:spPr bwMode="auto">
            <a:xfrm>
              <a:off x="4266" y="377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0"/>
                </a:cxn>
                <a:cxn ang="0">
                  <a:pos x="32" y="42"/>
                </a:cxn>
                <a:cxn ang="0">
                  <a:pos x="0" y="0"/>
                </a:cxn>
              </a:cxnLst>
              <a:rect l="0" t="0" r="r" b="b"/>
              <a:pathLst>
                <a:path w="32" h="42">
                  <a:moveTo>
                    <a:pt x="0" y="0"/>
                  </a:moveTo>
                  <a:lnTo>
                    <a:pt x="5" y="40"/>
                  </a:lnTo>
                  <a:lnTo>
                    <a:pt x="32" y="42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9" name="Freeform 47"/>
            <p:cNvSpPr>
              <a:spLocks/>
            </p:cNvSpPr>
            <p:nvPr/>
          </p:nvSpPr>
          <p:spPr bwMode="auto">
            <a:xfrm>
              <a:off x="4086" y="3570"/>
              <a:ext cx="36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70" y="56"/>
                </a:cxn>
                <a:cxn ang="0">
                  <a:pos x="94" y="44"/>
                </a:cxn>
                <a:cxn ang="0">
                  <a:pos x="59" y="16"/>
                </a:cxn>
                <a:cxn ang="0">
                  <a:pos x="10" y="0"/>
                </a:cxn>
              </a:cxnLst>
              <a:rect l="0" t="0" r="r" b="b"/>
              <a:pathLst>
                <a:path w="94" h="56">
                  <a:moveTo>
                    <a:pt x="10" y="0"/>
                  </a:moveTo>
                  <a:lnTo>
                    <a:pt x="0" y="18"/>
                  </a:lnTo>
                  <a:lnTo>
                    <a:pt x="14" y="42"/>
                  </a:lnTo>
                  <a:lnTo>
                    <a:pt x="70" y="56"/>
                  </a:lnTo>
                  <a:lnTo>
                    <a:pt x="94" y="44"/>
                  </a:lnTo>
                  <a:lnTo>
                    <a:pt x="59" y="16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0" name="Freeform 48"/>
            <p:cNvSpPr>
              <a:spLocks/>
            </p:cNvSpPr>
            <p:nvPr/>
          </p:nvSpPr>
          <p:spPr bwMode="auto">
            <a:xfrm>
              <a:off x="4086" y="3570"/>
              <a:ext cx="36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70" y="56"/>
                </a:cxn>
                <a:cxn ang="0">
                  <a:pos x="94" y="44"/>
                </a:cxn>
                <a:cxn ang="0">
                  <a:pos x="59" y="16"/>
                </a:cxn>
                <a:cxn ang="0">
                  <a:pos x="10" y="0"/>
                </a:cxn>
              </a:cxnLst>
              <a:rect l="0" t="0" r="r" b="b"/>
              <a:pathLst>
                <a:path w="94" h="56">
                  <a:moveTo>
                    <a:pt x="10" y="0"/>
                  </a:moveTo>
                  <a:lnTo>
                    <a:pt x="0" y="18"/>
                  </a:lnTo>
                  <a:lnTo>
                    <a:pt x="14" y="42"/>
                  </a:lnTo>
                  <a:lnTo>
                    <a:pt x="70" y="56"/>
                  </a:lnTo>
                  <a:lnTo>
                    <a:pt x="94" y="44"/>
                  </a:lnTo>
                  <a:lnTo>
                    <a:pt x="59" y="16"/>
                  </a:lnTo>
                  <a:lnTo>
                    <a:pt x="1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1" name="Freeform 49"/>
            <p:cNvSpPr>
              <a:spLocks/>
            </p:cNvSpPr>
            <p:nvPr/>
          </p:nvSpPr>
          <p:spPr bwMode="auto">
            <a:xfrm>
              <a:off x="4134" y="3600"/>
              <a:ext cx="2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9"/>
                </a:cxn>
                <a:cxn ang="0">
                  <a:pos x="65" y="51"/>
                </a:cxn>
                <a:cxn ang="0">
                  <a:pos x="48" y="20"/>
                </a:cxn>
                <a:cxn ang="0">
                  <a:pos x="0" y="0"/>
                </a:cxn>
              </a:cxnLst>
              <a:rect l="0" t="0" r="r" b="b"/>
              <a:pathLst>
                <a:path w="65" h="51">
                  <a:moveTo>
                    <a:pt x="0" y="0"/>
                  </a:moveTo>
                  <a:lnTo>
                    <a:pt x="29" y="39"/>
                  </a:lnTo>
                  <a:lnTo>
                    <a:pt x="65" y="51"/>
                  </a:lnTo>
                  <a:lnTo>
                    <a:pt x="48" y="2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2" name="Freeform 50"/>
            <p:cNvSpPr>
              <a:spLocks/>
            </p:cNvSpPr>
            <p:nvPr/>
          </p:nvSpPr>
          <p:spPr bwMode="auto">
            <a:xfrm>
              <a:off x="4134" y="3600"/>
              <a:ext cx="2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9"/>
                </a:cxn>
                <a:cxn ang="0">
                  <a:pos x="65" y="51"/>
                </a:cxn>
                <a:cxn ang="0">
                  <a:pos x="48" y="20"/>
                </a:cxn>
                <a:cxn ang="0">
                  <a:pos x="0" y="0"/>
                </a:cxn>
              </a:cxnLst>
              <a:rect l="0" t="0" r="r" b="b"/>
              <a:pathLst>
                <a:path w="65" h="51">
                  <a:moveTo>
                    <a:pt x="0" y="0"/>
                  </a:moveTo>
                  <a:lnTo>
                    <a:pt x="29" y="39"/>
                  </a:lnTo>
                  <a:lnTo>
                    <a:pt x="65" y="51"/>
                  </a:lnTo>
                  <a:lnTo>
                    <a:pt x="48" y="2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9" name="Freeform 51"/>
            <p:cNvSpPr>
              <a:spLocks/>
            </p:cNvSpPr>
            <p:nvPr/>
          </p:nvSpPr>
          <p:spPr bwMode="auto">
            <a:xfrm>
              <a:off x="4128" y="3552"/>
              <a:ext cx="18" cy="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13" y="19"/>
                </a:cxn>
                <a:cxn ang="0">
                  <a:pos x="16" y="27"/>
                </a:cxn>
                <a:cxn ang="0">
                  <a:pos x="16" y="34"/>
                </a:cxn>
                <a:cxn ang="0">
                  <a:pos x="23" y="41"/>
                </a:cxn>
                <a:cxn ang="0">
                  <a:pos x="30" y="53"/>
                </a:cxn>
                <a:cxn ang="0">
                  <a:pos x="32" y="63"/>
                </a:cxn>
                <a:cxn ang="0">
                  <a:pos x="30" y="66"/>
                </a:cxn>
                <a:cxn ang="0">
                  <a:pos x="30" y="73"/>
                </a:cxn>
                <a:cxn ang="0">
                  <a:pos x="37" y="75"/>
                </a:cxn>
                <a:cxn ang="0">
                  <a:pos x="42" y="75"/>
                </a:cxn>
                <a:cxn ang="0">
                  <a:pos x="47" y="82"/>
                </a:cxn>
                <a:cxn ang="0">
                  <a:pos x="47" y="92"/>
                </a:cxn>
                <a:cxn ang="0">
                  <a:pos x="47" y="94"/>
                </a:cxn>
                <a:cxn ang="0">
                  <a:pos x="44" y="89"/>
                </a:cxn>
                <a:cxn ang="0">
                  <a:pos x="32" y="85"/>
                </a:cxn>
                <a:cxn ang="0">
                  <a:pos x="28" y="78"/>
                </a:cxn>
                <a:cxn ang="0">
                  <a:pos x="16" y="63"/>
                </a:cxn>
                <a:cxn ang="0">
                  <a:pos x="8" y="43"/>
                </a:cxn>
                <a:cxn ang="0">
                  <a:pos x="3" y="29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0" y="5"/>
                </a:cxn>
              </a:cxnLst>
              <a:rect l="0" t="0" r="r" b="b"/>
              <a:pathLst>
                <a:path w="47" h="94">
                  <a:moveTo>
                    <a:pt x="0" y="5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8" y="8"/>
                  </a:lnTo>
                  <a:lnTo>
                    <a:pt x="13" y="19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23" y="41"/>
                  </a:lnTo>
                  <a:lnTo>
                    <a:pt x="30" y="53"/>
                  </a:lnTo>
                  <a:lnTo>
                    <a:pt x="32" y="63"/>
                  </a:lnTo>
                  <a:lnTo>
                    <a:pt x="30" y="66"/>
                  </a:lnTo>
                  <a:lnTo>
                    <a:pt x="30" y="73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47" y="82"/>
                  </a:lnTo>
                  <a:lnTo>
                    <a:pt x="47" y="92"/>
                  </a:lnTo>
                  <a:lnTo>
                    <a:pt x="47" y="94"/>
                  </a:lnTo>
                  <a:lnTo>
                    <a:pt x="44" y="89"/>
                  </a:lnTo>
                  <a:lnTo>
                    <a:pt x="32" y="85"/>
                  </a:lnTo>
                  <a:lnTo>
                    <a:pt x="28" y="78"/>
                  </a:lnTo>
                  <a:lnTo>
                    <a:pt x="16" y="63"/>
                  </a:lnTo>
                  <a:lnTo>
                    <a:pt x="8" y="43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0" name="Freeform 52"/>
            <p:cNvSpPr>
              <a:spLocks/>
            </p:cNvSpPr>
            <p:nvPr/>
          </p:nvSpPr>
          <p:spPr bwMode="auto">
            <a:xfrm>
              <a:off x="4128" y="3552"/>
              <a:ext cx="18" cy="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13" y="19"/>
                </a:cxn>
                <a:cxn ang="0">
                  <a:pos x="16" y="27"/>
                </a:cxn>
                <a:cxn ang="0">
                  <a:pos x="16" y="34"/>
                </a:cxn>
                <a:cxn ang="0">
                  <a:pos x="23" y="41"/>
                </a:cxn>
                <a:cxn ang="0">
                  <a:pos x="30" y="53"/>
                </a:cxn>
                <a:cxn ang="0">
                  <a:pos x="32" y="63"/>
                </a:cxn>
                <a:cxn ang="0">
                  <a:pos x="30" y="66"/>
                </a:cxn>
                <a:cxn ang="0">
                  <a:pos x="30" y="73"/>
                </a:cxn>
                <a:cxn ang="0">
                  <a:pos x="37" y="75"/>
                </a:cxn>
                <a:cxn ang="0">
                  <a:pos x="42" y="75"/>
                </a:cxn>
                <a:cxn ang="0">
                  <a:pos x="47" y="82"/>
                </a:cxn>
                <a:cxn ang="0">
                  <a:pos x="47" y="92"/>
                </a:cxn>
                <a:cxn ang="0">
                  <a:pos x="47" y="94"/>
                </a:cxn>
                <a:cxn ang="0">
                  <a:pos x="44" y="89"/>
                </a:cxn>
                <a:cxn ang="0">
                  <a:pos x="32" y="85"/>
                </a:cxn>
                <a:cxn ang="0">
                  <a:pos x="28" y="78"/>
                </a:cxn>
                <a:cxn ang="0">
                  <a:pos x="16" y="63"/>
                </a:cxn>
                <a:cxn ang="0">
                  <a:pos x="8" y="43"/>
                </a:cxn>
                <a:cxn ang="0">
                  <a:pos x="3" y="29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0" y="5"/>
                </a:cxn>
              </a:cxnLst>
              <a:rect l="0" t="0" r="r" b="b"/>
              <a:pathLst>
                <a:path w="47" h="94">
                  <a:moveTo>
                    <a:pt x="0" y="5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8" y="8"/>
                  </a:lnTo>
                  <a:lnTo>
                    <a:pt x="13" y="19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23" y="41"/>
                  </a:lnTo>
                  <a:lnTo>
                    <a:pt x="30" y="53"/>
                  </a:lnTo>
                  <a:lnTo>
                    <a:pt x="32" y="63"/>
                  </a:lnTo>
                  <a:lnTo>
                    <a:pt x="30" y="66"/>
                  </a:lnTo>
                  <a:lnTo>
                    <a:pt x="30" y="73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47" y="82"/>
                  </a:lnTo>
                  <a:lnTo>
                    <a:pt x="47" y="92"/>
                  </a:lnTo>
                  <a:lnTo>
                    <a:pt x="47" y="94"/>
                  </a:lnTo>
                  <a:lnTo>
                    <a:pt x="44" y="89"/>
                  </a:lnTo>
                  <a:lnTo>
                    <a:pt x="32" y="85"/>
                  </a:lnTo>
                  <a:lnTo>
                    <a:pt x="28" y="78"/>
                  </a:lnTo>
                  <a:lnTo>
                    <a:pt x="16" y="63"/>
                  </a:lnTo>
                  <a:lnTo>
                    <a:pt x="8" y="43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4" name="Freeform 522"/>
            <p:cNvSpPr>
              <a:spLocks/>
            </p:cNvSpPr>
            <p:nvPr/>
          </p:nvSpPr>
          <p:spPr bwMode="auto">
            <a:xfrm>
              <a:off x="2159" y="3583"/>
              <a:ext cx="24" cy="1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4" y="8"/>
                </a:cxn>
                <a:cxn ang="0">
                  <a:pos x="19" y="8"/>
                </a:cxn>
                <a:cxn ang="0">
                  <a:pos x="24" y="10"/>
                </a:cxn>
                <a:cxn ang="0">
                  <a:pos x="31" y="8"/>
                </a:cxn>
                <a:cxn ang="0">
                  <a:pos x="36" y="8"/>
                </a:cxn>
                <a:cxn ang="0">
                  <a:pos x="38" y="10"/>
                </a:cxn>
                <a:cxn ang="0">
                  <a:pos x="44" y="19"/>
                </a:cxn>
                <a:cxn ang="0">
                  <a:pos x="54" y="34"/>
                </a:cxn>
                <a:cxn ang="0">
                  <a:pos x="54" y="38"/>
                </a:cxn>
                <a:cxn ang="0">
                  <a:pos x="56" y="46"/>
                </a:cxn>
                <a:cxn ang="0">
                  <a:pos x="51" y="50"/>
                </a:cxn>
                <a:cxn ang="0">
                  <a:pos x="46" y="48"/>
                </a:cxn>
                <a:cxn ang="0">
                  <a:pos x="46" y="41"/>
                </a:cxn>
                <a:cxn ang="0">
                  <a:pos x="44" y="34"/>
                </a:cxn>
                <a:cxn ang="0">
                  <a:pos x="42" y="29"/>
                </a:cxn>
                <a:cxn ang="0">
                  <a:pos x="33" y="24"/>
                </a:cxn>
                <a:cxn ang="0">
                  <a:pos x="24" y="17"/>
                </a:cxn>
                <a:cxn ang="0">
                  <a:pos x="17" y="15"/>
                </a:cxn>
                <a:cxn ang="0">
                  <a:pos x="7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56" h="50">
                  <a:moveTo>
                    <a:pt x="2" y="3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24" y="10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4" y="19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6" y="46"/>
                  </a:lnTo>
                  <a:lnTo>
                    <a:pt x="51" y="50"/>
                  </a:lnTo>
                  <a:lnTo>
                    <a:pt x="46" y="48"/>
                  </a:lnTo>
                  <a:lnTo>
                    <a:pt x="46" y="41"/>
                  </a:lnTo>
                  <a:lnTo>
                    <a:pt x="44" y="34"/>
                  </a:lnTo>
                  <a:lnTo>
                    <a:pt x="42" y="29"/>
                  </a:lnTo>
                  <a:lnTo>
                    <a:pt x="33" y="24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7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5" name="Freeform 523"/>
            <p:cNvSpPr>
              <a:spLocks/>
            </p:cNvSpPr>
            <p:nvPr/>
          </p:nvSpPr>
          <p:spPr bwMode="auto">
            <a:xfrm>
              <a:off x="2159" y="3583"/>
              <a:ext cx="24" cy="1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4" y="8"/>
                </a:cxn>
                <a:cxn ang="0">
                  <a:pos x="19" y="8"/>
                </a:cxn>
                <a:cxn ang="0">
                  <a:pos x="24" y="10"/>
                </a:cxn>
                <a:cxn ang="0">
                  <a:pos x="31" y="8"/>
                </a:cxn>
                <a:cxn ang="0">
                  <a:pos x="36" y="8"/>
                </a:cxn>
                <a:cxn ang="0">
                  <a:pos x="38" y="10"/>
                </a:cxn>
                <a:cxn ang="0">
                  <a:pos x="44" y="19"/>
                </a:cxn>
                <a:cxn ang="0">
                  <a:pos x="54" y="34"/>
                </a:cxn>
                <a:cxn ang="0">
                  <a:pos x="54" y="38"/>
                </a:cxn>
                <a:cxn ang="0">
                  <a:pos x="56" y="46"/>
                </a:cxn>
                <a:cxn ang="0">
                  <a:pos x="51" y="50"/>
                </a:cxn>
                <a:cxn ang="0">
                  <a:pos x="46" y="48"/>
                </a:cxn>
                <a:cxn ang="0">
                  <a:pos x="46" y="41"/>
                </a:cxn>
                <a:cxn ang="0">
                  <a:pos x="44" y="34"/>
                </a:cxn>
                <a:cxn ang="0">
                  <a:pos x="42" y="29"/>
                </a:cxn>
                <a:cxn ang="0">
                  <a:pos x="33" y="24"/>
                </a:cxn>
                <a:cxn ang="0">
                  <a:pos x="24" y="17"/>
                </a:cxn>
                <a:cxn ang="0">
                  <a:pos x="17" y="15"/>
                </a:cxn>
                <a:cxn ang="0">
                  <a:pos x="7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56" h="50">
                  <a:moveTo>
                    <a:pt x="2" y="3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24" y="10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4" y="19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6" y="46"/>
                  </a:lnTo>
                  <a:lnTo>
                    <a:pt x="51" y="50"/>
                  </a:lnTo>
                  <a:lnTo>
                    <a:pt x="46" y="48"/>
                  </a:lnTo>
                  <a:lnTo>
                    <a:pt x="46" y="41"/>
                  </a:lnTo>
                  <a:lnTo>
                    <a:pt x="44" y="34"/>
                  </a:lnTo>
                  <a:lnTo>
                    <a:pt x="42" y="29"/>
                  </a:lnTo>
                  <a:lnTo>
                    <a:pt x="33" y="24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7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8" name="Freeform 57"/>
            <p:cNvSpPr>
              <a:spLocks/>
            </p:cNvSpPr>
            <p:nvPr/>
          </p:nvSpPr>
          <p:spPr bwMode="auto">
            <a:xfrm>
              <a:off x="2510" y="2659"/>
              <a:ext cx="27" cy="27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59" y="68"/>
                </a:cxn>
                <a:cxn ang="0">
                  <a:pos x="69" y="49"/>
                </a:cxn>
                <a:cxn ang="0">
                  <a:pos x="59" y="40"/>
                </a:cxn>
                <a:cxn ang="0">
                  <a:pos x="59" y="21"/>
                </a:cxn>
                <a:cxn ang="0">
                  <a:pos x="49" y="0"/>
                </a:cxn>
                <a:cxn ang="0">
                  <a:pos x="9" y="21"/>
                </a:cxn>
                <a:cxn ang="0">
                  <a:pos x="0" y="68"/>
                </a:cxn>
              </a:cxnLst>
              <a:rect l="0" t="0" r="r" b="b"/>
              <a:pathLst>
                <a:path w="69" h="68">
                  <a:moveTo>
                    <a:pt x="0" y="68"/>
                  </a:moveTo>
                  <a:lnTo>
                    <a:pt x="59" y="68"/>
                  </a:lnTo>
                  <a:lnTo>
                    <a:pt x="69" y="49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49" y="0"/>
                  </a:lnTo>
                  <a:lnTo>
                    <a:pt x="9" y="21"/>
                  </a:lnTo>
                  <a:lnTo>
                    <a:pt x="0" y="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9" name="Freeform 58"/>
            <p:cNvSpPr>
              <a:spLocks noChangeAspect="1"/>
            </p:cNvSpPr>
            <p:nvPr/>
          </p:nvSpPr>
          <p:spPr bwMode="auto">
            <a:xfrm>
              <a:off x="2510" y="2659"/>
              <a:ext cx="27" cy="27"/>
            </a:xfrm>
            <a:custGeom>
              <a:avLst/>
              <a:gdLst>
                <a:gd name="T0" fmla="*/ 0 w 69"/>
                <a:gd name="T1" fmla="*/ 24 h 68"/>
                <a:gd name="T2" fmla="*/ 21 w 69"/>
                <a:gd name="T3" fmla="*/ 24 h 68"/>
                <a:gd name="T4" fmla="*/ 24 w 69"/>
                <a:gd name="T5" fmla="*/ 17 h 68"/>
                <a:gd name="T6" fmla="*/ 21 w 69"/>
                <a:gd name="T7" fmla="*/ 14 h 68"/>
                <a:gd name="T8" fmla="*/ 21 w 69"/>
                <a:gd name="T9" fmla="*/ 7 h 68"/>
                <a:gd name="T10" fmla="*/ 17 w 69"/>
                <a:gd name="T11" fmla="*/ 0 h 68"/>
                <a:gd name="T12" fmla="*/ 3 w 69"/>
                <a:gd name="T13" fmla="*/ 7 h 68"/>
                <a:gd name="T14" fmla="*/ 0 w 69"/>
                <a:gd name="T15" fmla="*/ 24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68"/>
                <a:gd name="T26" fmla="*/ 69 w 69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68">
                  <a:moveTo>
                    <a:pt x="0" y="68"/>
                  </a:moveTo>
                  <a:lnTo>
                    <a:pt x="59" y="68"/>
                  </a:lnTo>
                  <a:lnTo>
                    <a:pt x="69" y="49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49" y="0"/>
                  </a:lnTo>
                  <a:lnTo>
                    <a:pt x="9" y="21"/>
                  </a:lnTo>
                  <a:lnTo>
                    <a:pt x="0" y="68"/>
                  </a:lnTo>
                </a:path>
              </a:pathLst>
            </a:custGeom>
            <a:solidFill>
              <a:srgbClr val="C0C0C0">
                <a:alpha val="10196"/>
              </a:srgb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0" name="Freeform 60"/>
            <p:cNvSpPr>
              <a:spLocks noChangeAspect="1"/>
            </p:cNvSpPr>
            <p:nvPr/>
          </p:nvSpPr>
          <p:spPr bwMode="auto">
            <a:xfrm>
              <a:off x="2533" y="2655"/>
              <a:ext cx="86" cy="42"/>
            </a:xfrm>
            <a:custGeom>
              <a:avLst/>
              <a:gdLst>
                <a:gd name="T0" fmla="*/ 67 w 220"/>
                <a:gd name="T1" fmla="*/ 10 h 107"/>
                <a:gd name="T2" fmla="*/ 63 w 220"/>
                <a:gd name="T3" fmla="*/ 7 h 107"/>
                <a:gd name="T4" fmla="*/ 39 w 220"/>
                <a:gd name="T5" fmla="*/ 3 h 107"/>
                <a:gd name="T6" fmla="*/ 35 w 220"/>
                <a:gd name="T7" fmla="*/ 0 h 107"/>
                <a:gd name="T8" fmla="*/ 28 w 220"/>
                <a:gd name="T9" fmla="*/ 0 h 107"/>
                <a:gd name="T10" fmla="*/ 21 w 220"/>
                <a:gd name="T11" fmla="*/ 0 h 107"/>
                <a:gd name="T12" fmla="*/ 4 w 220"/>
                <a:gd name="T13" fmla="*/ 20 h 107"/>
                <a:gd name="T14" fmla="*/ 0 w 220"/>
                <a:gd name="T15" fmla="*/ 27 h 107"/>
                <a:gd name="T16" fmla="*/ 4 w 220"/>
                <a:gd name="T17" fmla="*/ 34 h 107"/>
                <a:gd name="T18" fmla="*/ 10 w 220"/>
                <a:gd name="T19" fmla="*/ 34 h 107"/>
                <a:gd name="T20" fmla="*/ 21 w 220"/>
                <a:gd name="T21" fmla="*/ 37 h 107"/>
                <a:gd name="T22" fmla="*/ 39 w 220"/>
                <a:gd name="T23" fmla="*/ 34 h 107"/>
                <a:gd name="T24" fmla="*/ 53 w 220"/>
                <a:gd name="T25" fmla="*/ 34 h 107"/>
                <a:gd name="T26" fmla="*/ 67 w 220"/>
                <a:gd name="T27" fmla="*/ 34 h 107"/>
                <a:gd name="T28" fmla="*/ 74 w 220"/>
                <a:gd name="T29" fmla="*/ 34 h 107"/>
                <a:gd name="T30" fmla="*/ 77 w 220"/>
                <a:gd name="T31" fmla="*/ 24 h 107"/>
                <a:gd name="T32" fmla="*/ 74 w 220"/>
                <a:gd name="T33" fmla="*/ 20 h 107"/>
                <a:gd name="T34" fmla="*/ 67 w 220"/>
                <a:gd name="T35" fmla="*/ 17 h 107"/>
                <a:gd name="T36" fmla="*/ 67 w 220"/>
                <a:gd name="T37" fmla="*/ 1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07"/>
                <a:gd name="T59" fmla="*/ 220 w 220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07">
                  <a:moveTo>
                    <a:pt x="190" y="30"/>
                  </a:moveTo>
                  <a:lnTo>
                    <a:pt x="180" y="20"/>
                  </a:lnTo>
                  <a:lnTo>
                    <a:pt x="110" y="9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10" y="58"/>
                  </a:lnTo>
                  <a:lnTo>
                    <a:pt x="0" y="77"/>
                  </a:lnTo>
                  <a:lnTo>
                    <a:pt x="10" y="97"/>
                  </a:lnTo>
                  <a:lnTo>
                    <a:pt x="30" y="97"/>
                  </a:lnTo>
                  <a:lnTo>
                    <a:pt x="60" y="107"/>
                  </a:lnTo>
                  <a:lnTo>
                    <a:pt x="110" y="97"/>
                  </a:lnTo>
                  <a:lnTo>
                    <a:pt x="150" y="97"/>
                  </a:lnTo>
                  <a:lnTo>
                    <a:pt x="190" y="97"/>
                  </a:lnTo>
                  <a:lnTo>
                    <a:pt x="210" y="97"/>
                  </a:lnTo>
                  <a:lnTo>
                    <a:pt x="220" y="68"/>
                  </a:lnTo>
                  <a:lnTo>
                    <a:pt x="210" y="58"/>
                  </a:lnTo>
                  <a:lnTo>
                    <a:pt x="190" y="49"/>
                  </a:lnTo>
                  <a:lnTo>
                    <a:pt x="190" y="30"/>
                  </a:lnTo>
                </a:path>
              </a:pathLst>
            </a:custGeom>
            <a:solidFill>
              <a:srgbClr val="C0C0C0">
                <a:alpha val="10196"/>
              </a:srgb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1" name="Freeform 73"/>
            <p:cNvSpPr>
              <a:spLocks/>
            </p:cNvSpPr>
            <p:nvPr/>
          </p:nvSpPr>
          <p:spPr bwMode="auto">
            <a:xfrm>
              <a:off x="2632" y="3033"/>
              <a:ext cx="9" cy="55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1" y="9"/>
                </a:cxn>
                <a:cxn ang="0">
                  <a:pos x="31" y="0"/>
                </a:cxn>
                <a:cxn ang="0">
                  <a:pos x="31" y="9"/>
                </a:cxn>
                <a:cxn ang="0">
                  <a:pos x="31" y="28"/>
                </a:cxn>
                <a:cxn ang="0">
                  <a:pos x="21" y="38"/>
                </a:cxn>
                <a:cxn ang="0">
                  <a:pos x="21" y="48"/>
                </a:cxn>
                <a:cxn ang="0">
                  <a:pos x="21" y="67"/>
                </a:cxn>
                <a:cxn ang="0">
                  <a:pos x="21" y="77"/>
                </a:cxn>
                <a:cxn ang="0">
                  <a:pos x="21" y="96"/>
                </a:cxn>
                <a:cxn ang="0">
                  <a:pos x="11" y="105"/>
                </a:cxn>
                <a:cxn ang="0">
                  <a:pos x="11" y="126"/>
                </a:cxn>
                <a:cxn ang="0">
                  <a:pos x="0" y="135"/>
                </a:cxn>
                <a:cxn ang="0">
                  <a:pos x="0" y="116"/>
                </a:cxn>
                <a:cxn ang="0">
                  <a:pos x="0" y="105"/>
                </a:cxn>
              </a:cxnLst>
              <a:rect l="0" t="0" r="r" b="b"/>
              <a:pathLst>
                <a:path w="31" h="135">
                  <a:moveTo>
                    <a:pt x="0" y="105"/>
                  </a:moveTo>
                  <a:lnTo>
                    <a:pt x="21" y="9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31" y="28"/>
                  </a:lnTo>
                  <a:lnTo>
                    <a:pt x="21" y="38"/>
                  </a:lnTo>
                  <a:lnTo>
                    <a:pt x="21" y="48"/>
                  </a:lnTo>
                  <a:lnTo>
                    <a:pt x="21" y="67"/>
                  </a:lnTo>
                  <a:lnTo>
                    <a:pt x="21" y="77"/>
                  </a:lnTo>
                  <a:lnTo>
                    <a:pt x="21" y="96"/>
                  </a:lnTo>
                  <a:lnTo>
                    <a:pt x="11" y="105"/>
                  </a:lnTo>
                  <a:lnTo>
                    <a:pt x="11" y="126"/>
                  </a:lnTo>
                  <a:lnTo>
                    <a:pt x="0" y="135"/>
                  </a:lnTo>
                  <a:lnTo>
                    <a:pt x="0" y="116"/>
                  </a:lnTo>
                  <a:lnTo>
                    <a:pt x="0" y="10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2" name="Freeform 74"/>
            <p:cNvSpPr>
              <a:spLocks/>
            </p:cNvSpPr>
            <p:nvPr/>
          </p:nvSpPr>
          <p:spPr bwMode="auto">
            <a:xfrm>
              <a:off x="2632" y="3033"/>
              <a:ext cx="9" cy="55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1" y="9"/>
                </a:cxn>
                <a:cxn ang="0">
                  <a:pos x="31" y="0"/>
                </a:cxn>
                <a:cxn ang="0">
                  <a:pos x="31" y="9"/>
                </a:cxn>
                <a:cxn ang="0">
                  <a:pos x="31" y="28"/>
                </a:cxn>
                <a:cxn ang="0">
                  <a:pos x="21" y="38"/>
                </a:cxn>
                <a:cxn ang="0">
                  <a:pos x="21" y="48"/>
                </a:cxn>
                <a:cxn ang="0">
                  <a:pos x="21" y="67"/>
                </a:cxn>
                <a:cxn ang="0">
                  <a:pos x="21" y="77"/>
                </a:cxn>
                <a:cxn ang="0">
                  <a:pos x="21" y="96"/>
                </a:cxn>
                <a:cxn ang="0">
                  <a:pos x="11" y="105"/>
                </a:cxn>
                <a:cxn ang="0">
                  <a:pos x="11" y="126"/>
                </a:cxn>
                <a:cxn ang="0">
                  <a:pos x="0" y="135"/>
                </a:cxn>
                <a:cxn ang="0">
                  <a:pos x="0" y="116"/>
                </a:cxn>
                <a:cxn ang="0">
                  <a:pos x="0" y="105"/>
                </a:cxn>
              </a:cxnLst>
              <a:rect l="0" t="0" r="r" b="b"/>
              <a:pathLst>
                <a:path w="31" h="135">
                  <a:moveTo>
                    <a:pt x="0" y="105"/>
                  </a:moveTo>
                  <a:lnTo>
                    <a:pt x="21" y="9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31" y="28"/>
                  </a:lnTo>
                  <a:lnTo>
                    <a:pt x="21" y="38"/>
                  </a:lnTo>
                  <a:lnTo>
                    <a:pt x="21" y="48"/>
                  </a:lnTo>
                  <a:lnTo>
                    <a:pt x="21" y="67"/>
                  </a:lnTo>
                  <a:lnTo>
                    <a:pt x="21" y="77"/>
                  </a:lnTo>
                  <a:lnTo>
                    <a:pt x="21" y="96"/>
                  </a:lnTo>
                  <a:lnTo>
                    <a:pt x="11" y="105"/>
                  </a:lnTo>
                  <a:lnTo>
                    <a:pt x="11" y="126"/>
                  </a:lnTo>
                  <a:lnTo>
                    <a:pt x="0" y="135"/>
                  </a:lnTo>
                  <a:lnTo>
                    <a:pt x="0" y="116"/>
                  </a:lnTo>
                  <a:lnTo>
                    <a:pt x="0" y="105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3" name="Freeform 75"/>
            <p:cNvSpPr>
              <a:spLocks/>
            </p:cNvSpPr>
            <p:nvPr/>
          </p:nvSpPr>
          <p:spPr bwMode="auto">
            <a:xfrm>
              <a:off x="2712" y="3294"/>
              <a:ext cx="19" cy="11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11" y="20"/>
                </a:cxn>
                <a:cxn ang="0">
                  <a:pos x="20" y="20"/>
                </a:cxn>
                <a:cxn ang="0">
                  <a:pos x="31" y="29"/>
                </a:cxn>
                <a:cxn ang="0">
                  <a:pos x="40" y="29"/>
                </a:cxn>
                <a:cxn ang="0">
                  <a:pos x="50" y="20"/>
                </a:cxn>
              </a:cxnLst>
              <a:rect l="0" t="0" r="r" b="b"/>
              <a:pathLst>
                <a:path w="50" h="29">
                  <a:moveTo>
                    <a:pt x="50" y="2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20" y="20"/>
                  </a:lnTo>
                  <a:lnTo>
                    <a:pt x="31" y="29"/>
                  </a:lnTo>
                  <a:lnTo>
                    <a:pt x="40" y="29"/>
                  </a:lnTo>
                  <a:lnTo>
                    <a:pt x="50" y="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4" name="Freeform 76"/>
            <p:cNvSpPr>
              <a:spLocks/>
            </p:cNvSpPr>
            <p:nvPr/>
          </p:nvSpPr>
          <p:spPr bwMode="auto">
            <a:xfrm>
              <a:off x="2712" y="3294"/>
              <a:ext cx="19" cy="11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11" y="20"/>
                </a:cxn>
                <a:cxn ang="0">
                  <a:pos x="20" y="20"/>
                </a:cxn>
                <a:cxn ang="0">
                  <a:pos x="31" y="29"/>
                </a:cxn>
                <a:cxn ang="0">
                  <a:pos x="40" y="29"/>
                </a:cxn>
                <a:cxn ang="0">
                  <a:pos x="50" y="20"/>
                </a:cxn>
              </a:cxnLst>
              <a:rect l="0" t="0" r="r" b="b"/>
              <a:pathLst>
                <a:path w="50" h="29">
                  <a:moveTo>
                    <a:pt x="50" y="2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20" y="20"/>
                  </a:lnTo>
                  <a:lnTo>
                    <a:pt x="31" y="29"/>
                  </a:lnTo>
                  <a:lnTo>
                    <a:pt x="40" y="29"/>
                  </a:lnTo>
                  <a:lnTo>
                    <a:pt x="50" y="2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5" name="Freeform 77"/>
            <p:cNvSpPr>
              <a:spLocks/>
            </p:cNvSpPr>
            <p:nvPr/>
          </p:nvSpPr>
          <p:spPr bwMode="auto">
            <a:xfrm>
              <a:off x="2752" y="3327"/>
              <a:ext cx="16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0" y="48"/>
                </a:cxn>
                <a:cxn ang="0">
                  <a:pos x="40" y="28"/>
                </a:cxn>
                <a:cxn ang="0">
                  <a:pos x="11" y="0"/>
                </a:cxn>
                <a:cxn ang="0">
                  <a:pos x="0" y="9"/>
                </a:cxn>
              </a:cxnLst>
              <a:rect l="0" t="0" r="r" b="b"/>
              <a:pathLst>
                <a:path w="40" h="48">
                  <a:moveTo>
                    <a:pt x="0" y="9"/>
                  </a:moveTo>
                  <a:lnTo>
                    <a:pt x="40" y="48"/>
                  </a:lnTo>
                  <a:lnTo>
                    <a:pt x="40" y="28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6" name="Freeform 78"/>
            <p:cNvSpPr>
              <a:spLocks/>
            </p:cNvSpPr>
            <p:nvPr/>
          </p:nvSpPr>
          <p:spPr bwMode="auto">
            <a:xfrm>
              <a:off x="2752" y="3327"/>
              <a:ext cx="16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0" y="48"/>
                </a:cxn>
                <a:cxn ang="0">
                  <a:pos x="40" y="28"/>
                </a:cxn>
                <a:cxn ang="0">
                  <a:pos x="11" y="0"/>
                </a:cxn>
                <a:cxn ang="0">
                  <a:pos x="0" y="9"/>
                </a:cxn>
              </a:cxnLst>
              <a:rect l="0" t="0" r="r" b="b"/>
              <a:pathLst>
                <a:path w="40" h="48">
                  <a:moveTo>
                    <a:pt x="0" y="9"/>
                  </a:moveTo>
                  <a:lnTo>
                    <a:pt x="40" y="48"/>
                  </a:lnTo>
                  <a:lnTo>
                    <a:pt x="40" y="28"/>
                  </a:lnTo>
                  <a:lnTo>
                    <a:pt x="11" y="0"/>
                  </a:lnTo>
                  <a:lnTo>
                    <a:pt x="0" y="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7" name="Freeform 79"/>
            <p:cNvSpPr>
              <a:spLocks/>
            </p:cNvSpPr>
            <p:nvPr/>
          </p:nvSpPr>
          <p:spPr bwMode="auto">
            <a:xfrm>
              <a:off x="2787" y="3384"/>
              <a:ext cx="21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39"/>
                </a:cxn>
                <a:cxn ang="0">
                  <a:pos x="29" y="58"/>
                </a:cxn>
                <a:cxn ang="0">
                  <a:pos x="50" y="48"/>
                </a:cxn>
                <a:cxn ang="0">
                  <a:pos x="19" y="0"/>
                </a:cxn>
                <a:cxn ang="0">
                  <a:pos x="0" y="9"/>
                </a:cxn>
              </a:cxnLst>
              <a:rect l="0" t="0" r="r" b="b"/>
              <a:pathLst>
                <a:path w="50" h="58">
                  <a:moveTo>
                    <a:pt x="0" y="9"/>
                  </a:moveTo>
                  <a:lnTo>
                    <a:pt x="9" y="39"/>
                  </a:lnTo>
                  <a:lnTo>
                    <a:pt x="29" y="58"/>
                  </a:lnTo>
                  <a:lnTo>
                    <a:pt x="50" y="48"/>
                  </a:lnTo>
                  <a:lnTo>
                    <a:pt x="19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8" name="Freeform 80"/>
            <p:cNvSpPr>
              <a:spLocks/>
            </p:cNvSpPr>
            <p:nvPr/>
          </p:nvSpPr>
          <p:spPr bwMode="auto">
            <a:xfrm>
              <a:off x="2787" y="3384"/>
              <a:ext cx="21" cy="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39"/>
                </a:cxn>
                <a:cxn ang="0">
                  <a:pos x="29" y="58"/>
                </a:cxn>
                <a:cxn ang="0">
                  <a:pos x="50" y="48"/>
                </a:cxn>
                <a:cxn ang="0">
                  <a:pos x="19" y="0"/>
                </a:cxn>
                <a:cxn ang="0">
                  <a:pos x="0" y="9"/>
                </a:cxn>
              </a:cxnLst>
              <a:rect l="0" t="0" r="r" b="b"/>
              <a:pathLst>
                <a:path w="50" h="58">
                  <a:moveTo>
                    <a:pt x="0" y="9"/>
                  </a:moveTo>
                  <a:lnTo>
                    <a:pt x="9" y="39"/>
                  </a:lnTo>
                  <a:lnTo>
                    <a:pt x="29" y="58"/>
                  </a:lnTo>
                  <a:lnTo>
                    <a:pt x="50" y="48"/>
                  </a:lnTo>
                  <a:lnTo>
                    <a:pt x="19" y="0"/>
                  </a:lnTo>
                  <a:lnTo>
                    <a:pt x="0" y="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9" name="Freeform 83"/>
            <p:cNvSpPr>
              <a:spLocks/>
            </p:cNvSpPr>
            <p:nvPr/>
          </p:nvSpPr>
          <p:spPr bwMode="auto">
            <a:xfrm>
              <a:off x="3041" y="2870"/>
              <a:ext cx="59" cy="44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1" y="98"/>
                </a:cxn>
                <a:cxn ang="0">
                  <a:pos x="41" y="117"/>
                </a:cxn>
                <a:cxn ang="0">
                  <a:pos x="71" y="117"/>
                </a:cxn>
                <a:cxn ang="0">
                  <a:pos x="100" y="98"/>
                </a:cxn>
                <a:cxn ang="0">
                  <a:pos x="121" y="78"/>
                </a:cxn>
                <a:cxn ang="0">
                  <a:pos x="130" y="49"/>
                </a:cxn>
                <a:cxn ang="0">
                  <a:pos x="151" y="19"/>
                </a:cxn>
                <a:cxn ang="0">
                  <a:pos x="151" y="0"/>
                </a:cxn>
                <a:cxn ang="0">
                  <a:pos x="61" y="10"/>
                </a:cxn>
                <a:cxn ang="0">
                  <a:pos x="0" y="49"/>
                </a:cxn>
              </a:cxnLst>
              <a:rect l="0" t="0" r="r" b="b"/>
              <a:pathLst>
                <a:path w="151" h="117">
                  <a:moveTo>
                    <a:pt x="0" y="49"/>
                  </a:moveTo>
                  <a:lnTo>
                    <a:pt x="11" y="98"/>
                  </a:lnTo>
                  <a:lnTo>
                    <a:pt x="41" y="117"/>
                  </a:lnTo>
                  <a:lnTo>
                    <a:pt x="71" y="117"/>
                  </a:lnTo>
                  <a:lnTo>
                    <a:pt x="100" y="98"/>
                  </a:lnTo>
                  <a:lnTo>
                    <a:pt x="121" y="78"/>
                  </a:lnTo>
                  <a:lnTo>
                    <a:pt x="130" y="49"/>
                  </a:lnTo>
                  <a:lnTo>
                    <a:pt x="151" y="19"/>
                  </a:lnTo>
                  <a:lnTo>
                    <a:pt x="151" y="0"/>
                  </a:lnTo>
                  <a:lnTo>
                    <a:pt x="61" y="10"/>
                  </a:lnTo>
                  <a:lnTo>
                    <a:pt x="0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0" name="Freeform 94"/>
            <p:cNvSpPr>
              <a:spLocks/>
            </p:cNvSpPr>
            <p:nvPr/>
          </p:nvSpPr>
          <p:spPr bwMode="auto">
            <a:xfrm>
              <a:off x="3194" y="3559"/>
              <a:ext cx="27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0" y="20"/>
                </a:cxn>
                <a:cxn ang="0">
                  <a:pos x="40" y="39"/>
                </a:cxn>
                <a:cxn ang="0">
                  <a:pos x="70" y="9"/>
                </a:cxn>
                <a:cxn ang="0">
                  <a:pos x="40" y="0"/>
                </a:cxn>
                <a:cxn ang="0">
                  <a:pos x="0" y="9"/>
                </a:cxn>
              </a:cxnLst>
              <a:rect l="0" t="0" r="r" b="b"/>
              <a:pathLst>
                <a:path w="70" h="39">
                  <a:moveTo>
                    <a:pt x="0" y="9"/>
                  </a:moveTo>
                  <a:lnTo>
                    <a:pt x="20" y="20"/>
                  </a:lnTo>
                  <a:lnTo>
                    <a:pt x="40" y="39"/>
                  </a:lnTo>
                  <a:lnTo>
                    <a:pt x="70" y="9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1" name="Freeform 95"/>
            <p:cNvSpPr>
              <a:spLocks/>
            </p:cNvSpPr>
            <p:nvPr/>
          </p:nvSpPr>
          <p:spPr bwMode="auto">
            <a:xfrm>
              <a:off x="3194" y="3559"/>
              <a:ext cx="27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0" y="20"/>
                </a:cxn>
                <a:cxn ang="0">
                  <a:pos x="40" y="39"/>
                </a:cxn>
                <a:cxn ang="0">
                  <a:pos x="70" y="9"/>
                </a:cxn>
                <a:cxn ang="0">
                  <a:pos x="40" y="0"/>
                </a:cxn>
                <a:cxn ang="0">
                  <a:pos x="0" y="9"/>
                </a:cxn>
              </a:cxnLst>
              <a:rect l="0" t="0" r="r" b="b"/>
              <a:pathLst>
                <a:path w="70" h="39">
                  <a:moveTo>
                    <a:pt x="0" y="9"/>
                  </a:moveTo>
                  <a:lnTo>
                    <a:pt x="20" y="20"/>
                  </a:lnTo>
                  <a:lnTo>
                    <a:pt x="40" y="39"/>
                  </a:lnTo>
                  <a:lnTo>
                    <a:pt x="70" y="9"/>
                  </a:lnTo>
                  <a:lnTo>
                    <a:pt x="40" y="0"/>
                  </a:lnTo>
                  <a:lnTo>
                    <a:pt x="0" y="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2" name="Freeform 96"/>
            <p:cNvSpPr>
              <a:spLocks/>
            </p:cNvSpPr>
            <p:nvPr/>
          </p:nvSpPr>
          <p:spPr bwMode="auto">
            <a:xfrm>
              <a:off x="3229" y="3559"/>
              <a:ext cx="198" cy="2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58"/>
                </a:cxn>
                <a:cxn ang="0">
                  <a:pos x="80" y="67"/>
                </a:cxn>
                <a:cxn ang="0">
                  <a:pos x="229" y="39"/>
                </a:cxn>
                <a:cxn ang="0">
                  <a:pos x="260" y="48"/>
                </a:cxn>
                <a:cxn ang="0">
                  <a:pos x="329" y="48"/>
                </a:cxn>
                <a:cxn ang="0">
                  <a:pos x="359" y="48"/>
                </a:cxn>
                <a:cxn ang="0">
                  <a:pos x="389" y="48"/>
                </a:cxn>
                <a:cxn ang="0">
                  <a:pos x="499" y="20"/>
                </a:cxn>
                <a:cxn ang="0">
                  <a:pos x="459" y="9"/>
                </a:cxn>
                <a:cxn ang="0">
                  <a:pos x="420" y="39"/>
                </a:cxn>
                <a:cxn ang="0">
                  <a:pos x="389" y="20"/>
                </a:cxn>
                <a:cxn ang="0">
                  <a:pos x="359" y="29"/>
                </a:cxn>
                <a:cxn ang="0">
                  <a:pos x="299" y="9"/>
                </a:cxn>
                <a:cxn ang="0">
                  <a:pos x="229" y="29"/>
                </a:cxn>
                <a:cxn ang="0">
                  <a:pos x="199" y="9"/>
                </a:cxn>
                <a:cxn ang="0">
                  <a:pos x="160" y="9"/>
                </a:cxn>
                <a:cxn ang="0">
                  <a:pos x="120" y="0"/>
                </a:cxn>
                <a:cxn ang="0">
                  <a:pos x="130" y="29"/>
                </a:cxn>
                <a:cxn ang="0">
                  <a:pos x="70" y="20"/>
                </a:cxn>
                <a:cxn ang="0">
                  <a:pos x="30" y="9"/>
                </a:cxn>
                <a:cxn ang="0">
                  <a:pos x="10" y="20"/>
                </a:cxn>
                <a:cxn ang="0">
                  <a:pos x="0" y="58"/>
                </a:cxn>
              </a:cxnLst>
              <a:rect l="0" t="0" r="r" b="b"/>
              <a:pathLst>
                <a:path w="499" h="67">
                  <a:moveTo>
                    <a:pt x="0" y="58"/>
                  </a:moveTo>
                  <a:lnTo>
                    <a:pt x="30" y="58"/>
                  </a:lnTo>
                  <a:lnTo>
                    <a:pt x="80" y="67"/>
                  </a:lnTo>
                  <a:lnTo>
                    <a:pt x="229" y="39"/>
                  </a:lnTo>
                  <a:lnTo>
                    <a:pt x="260" y="48"/>
                  </a:lnTo>
                  <a:lnTo>
                    <a:pt x="329" y="48"/>
                  </a:lnTo>
                  <a:lnTo>
                    <a:pt x="359" y="48"/>
                  </a:lnTo>
                  <a:lnTo>
                    <a:pt x="389" y="48"/>
                  </a:lnTo>
                  <a:lnTo>
                    <a:pt x="499" y="20"/>
                  </a:lnTo>
                  <a:lnTo>
                    <a:pt x="459" y="9"/>
                  </a:lnTo>
                  <a:lnTo>
                    <a:pt x="420" y="39"/>
                  </a:lnTo>
                  <a:lnTo>
                    <a:pt x="389" y="20"/>
                  </a:lnTo>
                  <a:lnTo>
                    <a:pt x="359" y="29"/>
                  </a:lnTo>
                  <a:lnTo>
                    <a:pt x="299" y="9"/>
                  </a:lnTo>
                  <a:lnTo>
                    <a:pt x="229" y="29"/>
                  </a:lnTo>
                  <a:lnTo>
                    <a:pt x="199" y="9"/>
                  </a:lnTo>
                  <a:lnTo>
                    <a:pt x="160" y="9"/>
                  </a:lnTo>
                  <a:lnTo>
                    <a:pt x="120" y="0"/>
                  </a:lnTo>
                  <a:lnTo>
                    <a:pt x="130" y="29"/>
                  </a:lnTo>
                  <a:lnTo>
                    <a:pt x="70" y="20"/>
                  </a:lnTo>
                  <a:lnTo>
                    <a:pt x="30" y="9"/>
                  </a:lnTo>
                  <a:lnTo>
                    <a:pt x="10" y="20"/>
                  </a:lnTo>
                  <a:lnTo>
                    <a:pt x="0" y="5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3" name="Freeform 98"/>
            <p:cNvSpPr>
              <a:spLocks/>
            </p:cNvSpPr>
            <p:nvPr/>
          </p:nvSpPr>
          <p:spPr bwMode="auto">
            <a:xfrm>
              <a:off x="3444" y="3559"/>
              <a:ext cx="18" cy="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8" y="9"/>
                </a:cxn>
                <a:cxn ang="0">
                  <a:pos x="9" y="0"/>
                </a:cxn>
                <a:cxn ang="0">
                  <a:pos x="0" y="20"/>
                </a:cxn>
              </a:cxnLst>
              <a:rect l="0" t="0" r="r" b="b"/>
              <a:pathLst>
                <a:path w="48" h="20">
                  <a:moveTo>
                    <a:pt x="0" y="20"/>
                  </a:moveTo>
                  <a:lnTo>
                    <a:pt x="48" y="9"/>
                  </a:lnTo>
                  <a:lnTo>
                    <a:pt x="9" y="0"/>
                  </a:lnTo>
                  <a:lnTo>
                    <a:pt x="0" y="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4" name="Freeform 99"/>
            <p:cNvSpPr>
              <a:spLocks/>
            </p:cNvSpPr>
            <p:nvPr/>
          </p:nvSpPr>
          <p:spPr bwMode="auto">
            <a:xfrm>
              <a:off x="3444" y="3559"/>
              <a:ext cx="18" cy="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8" y="9"/>
                </a:cxn>
                <a:cxn ang="0">
                  <a:pos x="9" y="0"/>
                </a:cxn>
                <a:cxn ang="0">
                  <a:pos x="0" y="20"/>
                </a:cxn>
              </a:cxnLst>
              <a:rect l="0" t="0" r="r" b="b"/>
              <a:pathLst>
                <a:path w="48" h="20">
                  <a:moveTo>
                    <a:pt x="0" y="20"/>
                  </a:moveTo>
                  <a:lnTo>
                    <a:pt x="48" y="9"/>
                  </a:lnTo>
                  <a:lnTo>
                    <a:pt x="9" y="0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5" name="Freeform 100"/>
            <p:cNvSpPr>
              <a:spLocks/>
            </p:cNvSpPr>
            <p:nvPr/>
          </p:nvSpPr>
          <p:spPr bwMode="auto">
            <a:xfrm>
              <a:off x="3484" y="3545"/>
              <a:ext cx="18" cy="1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1" y="28"/>
                </a:cxn>
                <a:cxn ang="0">
                  <a:pos x="50" y="0"/>
                </a:cxn>
                <a:cxn ang="0">
                  <a:pos x="11" y="9"/>
                </a:cxn>
                <a:cxn ang="0">
                  <a:pos x="0" y="28"/>
                </a:cxn>
              </a:cxnLst>
              <a:rect l="0" t="0" r="r" b="b"/>
              <a:pathLst>
                <a:path w="50" h="28">
                  <a:moveTo>
                    <a:pt x="0" y="28"/>
                  </a:moveTo>
                  <a:lnTo>
                    <a:pt x="31" y="28"/>
                  </a:lnTo>
                  <a:lnTo>
                    <a:pt x="50" y="0"/>
                  </a:lnTo>
                  <a:lnTo>
                    <a:pt x="11" y="9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6" name="Freeform 101"/>
            <p:cNvSpPr>
              <a:spLocks/>
            </p:cNvSpPr>
            <p:nvPr/>
          </p:nvSpPr>
          <p:spPr bwMode="auto">
            <a:xfrm>
              <a:off x="3484" y="3545"/>
              <a:ext cx="18" cy="1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1" y="28"/>
                </a:cxn>
                <a:cxn ang="0">
                  <a:pos x="50" y="0"/>
                </a:cxn>
                <a:cxn ang="0">
                  <a:pos x="11" y="9"/>
                </a:cxn>
                <a:cxn ang="0">
                  <a:pos x="0" y="28"/>
                </a:cxn>
              </a:cxnLst>
              <a:rect l="0" t="0" r="r" b="b"/>
              <a:pathLst>
                <a:path w="50" h="28">
                  <a:moveTo>
                    <a:pt x="0" y="28"/>
                  </a:moveTo>
                  <a:lnTo>
                    <a:pt x="31" y="28"/>
                  </a:lnTo>
                  <a:lnTo>
                    <a:pt x="50" y="0"/>
                  </a:lnTo>
                  <a:lnTo>
                    <a:pt x="11" y="9"/>
                  </a:lnTo>
                  <a:lnTo>
                    <a:pt x="0" y="28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7" name="Freeform 102"/>
            <p:cNvSpPr>
              <a:spLocks/>
            </p:cNvSpPr>
            <p:nvPr/>
          </p:nvSpPr>
          <p:spPr bwMode="auto">
            <a:xfrm>
              <a:off x="3307" y="3590"/>
              <a:ext cx="50" cy="2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1" y="28"/>
                </a:cxn>
                <a:cxn ang="0">
                  <a:pos x="41" y="28"/>
                </a:cxn>
                <a:cxn ang="0">
                  <a:pos x="91" y="57"/>
                </a:cxn>
                <a:cxn ang="0">
                  <a:pos x="130" y="47"/>
                </a:cxn>
                <a:cxn ang="0">
                  <a:pos x="100" y="19"/>
                </a:cxn>
                <a:cxn ang="0">
                  <a:pos x="61" y="0"/>
                </a:cxn>
                <a:cxn ang="0">
                  <a:pos x="0" y="9"/>
                </a:cxn>
              </a:cxnLst>
              <a:rect l="0" t="0" r="r" b="b"/>
              <a:pathLst>
                <a:path w="130" h="57">
                  <a:moveTo>
                    <a:pt x="0" y="9"/>
                  </a:moveTo>
                  <a:lnTo>
                    <a:pt x="11" y="28"/>
                  </a:lnTo>
                  <a:lnTo>
                    <a:pt x="41" y="28"/>
                  </a:lnTo>
                  <a:lnTo>
                    <a:pt x="91" y="57"/>
                  </a:lnTo>
                  <a:lnTo>
                    <a:pt x="130" y="47"/>
                  </a:lnTo>
                  <a:lnTo>
                    <a:pt x="100" y="19"/>
                  </a:lnTo>
                  <a:lnTo>
                    <a:pt x="61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8" name="Freeform 103"/>
            <p:cNvSpPr>
              <a:spLocks/>
            </p:cNvSpPr>
            <p:nvPr/>
          </p:nvSpPr>
          <p:spPr bwMode="auto">
            <a:xfrm>
              <a:off x="3307" y="3590"/>
              <a:ext cx="50" cy="2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1" y="28"/>
                </a:cxn>
                <a:cxn ang="0">
                  <a:pos x="41" y="28"/>
                </a:cxn>
                <a:cxn ang="0">
                  <a:pos x="91" y="57"/>
                </a:cxn>
                <a:cxn ang="0">
                  <a:pos x="130" y="47"/>
                </a:cxn>
                <a:cxn ang="0">
                  <a:pos x="100" y="19"/>
                </a:cxn>
                <a:cxn ang="0">
                  <a:pos x="61" y="0"/>
                </a:cxn>
                <a:cxn ang="0">
                  <a:pos x="0" y="9"/>
                </a:cxn>
              </a:cxnLst>
              <a:rect l="0" t="0" r="r" b="b"/>
              <a:pathLst>
                <a:path w="130" h="57">
                  <a:moveTo>
                    <a:pt x="0" y="9"/>
                  </a:moveTo>
                  <a:lnTo>
                    <a:pt x="11" y="28"/>
                  </a:lnTo>
                  <a:lnTo>
                    <a:pt x="41" y="28"/>
                  </a:lnTo>
                  <a:lnTo>
                    <a:pt x="91" y="57"/>
                  </a:lnTo>
                  <a:lnTo>
                    <a:pt x="130" y="47"/>
                  </a:lnTo>
                  <a:lnTo>
                    <a:pt x="100" y="19"/>
                  </a:lnTo>
                  <a:lnTo>
                    <a:pt x="61" y="0"/>
                  </a:lnTo>
                  <a:lnTo>
                    <a:pt x="0" y="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9" name="Freeform 104"/>
            <p:cNvSpPr>
              <a:spLocks/>
            </p:cNvSpPr>
            <p:nvPr/>
          </p:nvSpPr>
          <p:spPr bwMode="auto">
            <a:xfrm>
              <a:off x="3427" y="3594"/>
              <a:ext cx="35" cy="21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60" y="38"/>
                </a:cxn>
                <a:cxn ang="0">
                  <a:pos x="90" y="10"/>
                </a:cxn>
                <a:cxn ang="0">
                  <a:pos x="99" y="0"/>
                </a:cxn>
                <a:cxn ang="0">
                  <a:pos x="0" y="59"/>
                </a:cxn>
              </a:cxnLst>
              <a:rect l="0" t="0" r="r" b="b"/>
              <a:pathLst>
                <a:path w="99" h="59">
                  <a:moveTo>
                    <a:pt x="0" y="59"/>
                  </a:moveTo>
                  <a:lnTo>
                    <a:pt x="60" y="38"/>
                  </a:lnTo>
                  <a:lnTo>
                    <a:pt x="90" y="10"/>
                  </a:lnTo>
                  <a:lnTo>
                    <a:pt x="99" y="0"/>
                  </a:lnTo>
                  <a:lnTo>
                    <a:pt x="0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0" name="Freeform 105"/>
            <p:cNvSpPr>
              <a:spLocks/>
            </p:cNvSpPr>
            <p:nvPr/>
          </p:nvSpPr>
          <p:spPr bwMode="auto">
            <a:xfrm>
              <a:off x="3427" y="3594"/>
              <a:ext cx="35" cy="21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60" y="38"/>
                </a:cxn>
                <a:cxn ang="0">
                  <a:pos x="90" y="10"/>
                </a:cxn>
                <a:cxn ang="0">
                  <a:pos x="99" y="0"/>
                </a:cxn>
              </a:cxnLst>
              <a:rect l="0" t="0" r="r" b="b"/>
              <a:pathLst>
                <a:path w="99" h="59">
                  <a:moveTo>
                    <a:pt x="0" y="59"/>
                  </a:moveTo>
                  <a:lnTo>
                    <a:pt x="60" y="38"/>
                  </a:lnTo>
                  <a:lnTo>
                    <a:pt x="90" y="10"/>
                  </a:lnTo>
                  <a:lnTo>
                    <a:pt x="99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1" name="Freeform 106"/>
            <p:cNvSpPr>
              <a:spLocks/>
            </p:cNvSpPr>
            <p:nvPr/>
          </p:nvSpPr>
          <p:spPr bwMode="auto">
            <a:xfrm>
              <a:off x="3456" y="3568"/>
              <a:ext cx="60" cy="26"/>
            </a:xfrm>
            <a:custGeom>
              <a:avLst/>
              <a:gdLst/>
              <a:ahLst/>
              <a:cxnLst>
                <a:cxn ang="0">
                  <a:pos x="19" y="67"/>
                </a:cxn>
                <a:cxn ang="0">
                  <a:pos x="40" y="58"/>
                </a:cxn>
                <a:cxn ang="0">
                  <a:pos x="140" y="19"/>
                </a:cxn>
                <a:cxn ang="0">
                  <a:pos x="160" y="0"/>
                </a:cxn>
                <a:cxn ang="0">
                  <a:pos x="50" y="9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0" y="47"/>
                </a:cxn>
                <a:cxn ang="0">
                  <a:pos x="19" y="67"/>
                </a:cxn>
              </a:cxnLst>
              <a:rect l="0" t="0" r="r" b="b"/>
              <a:pathLst>
                <a:path w="160" h="67">
                  <a:moveTo>
                    <a:pt x="19" y="67"/>
                  </a:moveTo>
                  <a:lnTo>
                    <a:pt x="40" y="58"/>
                  </a:lnTo>
                  <a:lnTo>
                    <a:pt x="140" y="19"/>
                  </a:lnTo>
                  <a:lnTo>
                    <a:pt x="160" y="0"/>
                  </a:lnTo>
                  <a:lnTo>
                    <a:pt x="50" y="9"/>
                  </a:lnTo>
                  <a:lnTo>
                    <a:pt x="19" y="1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19" y="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2" name="Freeform 107"/>
            <p:cNvSpPr>
              <a:spLocks/>
            </p:cNvSpPr>
            <p:nvPr/>
          </p:nvSpPr>
          <p:spPr bwMode="auto">
            <a:xfrm>
              <a:off x="3456" y="3568"/>
              <a:ext cx="60" cy="26"/>
            </a:xfrm>
            <a:custGeom>
              <a:avLst/>
              <a:gdLst/>
              <a:ahLst/>
              <a:cxnLst>
                <a:cxn ang="0">
                  <a:pos x="19" y="67"/>
                </a:cxn>
                <a:cxn ang="0">
                  <a:pos x="40" y="58"/>
                </a:cxn>
                <a:cxn ang="0">
                  <a:pos x="140" y="19"/>
                </a:cxn>
                <a:cxn ang="0">
                  <a:pos x="160" y="0"/>
                </a:cxn>
                <a:cxn ang="0">
                  <a:pos x="50" y="9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0" y="47"/>
                </a:cxn>
              </a:cxnLst>
              <a:rect l="0" t="0" r="r" b="b"/>
              <a:pathLst>
                <a:path w="160" h="67">
                  <a:moveTo>
                    <a:pt x="19" y="67"/>
                  </a:moveTo>
                  <a:lnTo>
                    <a:pt x="40" y="58"/>
                  </a:lnTo>
                  <a:lnTo>
                    <a:pt x="140" y="19"/>
                  </a:lnTo>
                  <a:lnTo>
                    <a:pt x="160" y="0"/>
                  </a:lnTo>
                  <a:lnTo>
                    <a:pt x="50" y="9"/>
                  </a:lnTo>
                  <a:lnTo>
                    <a:pt x="19" y="19"/>
                  </a:lnTo>
                  <a:lnTo>
                    <a:pt x="0" y="38"/>
                  </a:lnTo>
                  <a:lnTo>
                    <a:pt x="0" y="47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3" name="Freeform 108"/>
            <p:cNvSpPr>
              <a:spLocks/>
            </p:cNvSpPr>
            <p:nvPr/>
          </p:nvSpPr>
          <p:spPr bwMode="auto">
            <a:xfrm>
              <a:off x="3427" y="3587"/>
              <a:ext cx="30" cy="2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0" y="11"/>
                </a:cxn>
                <a:cxn ang="0">
                  <a:pos x="0" y="30"/>
                </a:cxn>
                <a:cxn ang="0">
                  <a:pos x="0" y="79"/>
                </a:cxn>
                <a:cxn ang="0">
                  <a:pos x="80" y="0"/>
                </a:cxn>
              </a:cxnLst>
              <a:rect l="0" t="0" r="r" b="b"/>
              <a:pathLst>
                <a:path w="80" h="79">
                  <a:moveTo>
                    <a:pt x="80" y="0"/>
                  </a:moveTo>
                  <a:lnTo>
                    <a:pt x="20" y="11"/>
                  </a:lnTo>
                  <a:lnTo>
                    <a:pt x="0" y="30"/>
                  </a:lnTo>
                  <a:lnTo>
                    <a:pt x="0" y="79"/>
                  </a:lnTo>
                  <a:lnTo>
                    <a:pt x="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4" name="Freeform 109"/>
            <p:cNvSpPr>
              <a:spLocks/>
            </p:cNvSpPr>
            <p:nvPr/>
          </p:nvSpPr>
          <p:spPr bwMode="auto">
            <a:xfrm>
              <a:off x="3427" y="3587"/>
              <a:ext cx="30" cy="2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0" y="11"/>
                </a:cxn>
                <a:cxn ang="0">
                  <a:pos x="0" y="30"/>
                </a:cxn>
                <a:cxn ang="0">
                  <a:pos x="0" y="79"/>
                </a:cxn>
              </a:cxnLst>
              <a:rect l="0" t="0" r="r" b="b"/>
              <a:pathLst>
                <a:path w="80" h="79">
                  <a:moveTo>
                    <a:pt x="80" y="0"/>
                  </a:moveTo>
                  <a:lnTo>
                    <a:pt x="20" y="11"/>
                  </a:lnTo>
                  <a:lnTo>
                    <a:pt x="0" y="3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5" name="Freeform 110"/>
            <p:cNvSpPr>
              <a:spLocks/>
            </p:cNvSpPr>
            <p:nvPr/>
          </p:nvSpPr>
          <p:spPr bwMode="auto">
            <a:xfrm>
              <a:off x="3616" y="3537"/>
              <a:ext cx="11" cy="2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0" y="30"/>
                </a:cxn>
                <a:cxn ang="0">
                  <a:pos x="30" y="0"/>
                </a:cxn>
                <a:cxn ang="0">
                  <a:pos x="11" y="21"/>
                </a:cxn>
                <a:cxn ang="0">
                  <a:pos x="0" y="49"/>
                </a:cxn>
              </a:cxnLst>
              <a:rect l="0" t="0" r="r" b="b"/>
              <a:pathLst>
                <a:path w="30" h="49">
                  <a:moveTo>
                    <a:pt x="0" y="49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11" y="21"/>
                  </a:lnTo>
                  <a:lnTo>
                    <a:pt x="0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6" name="Freeform 111"/>
            <p:cNvSpPr>
              <a:spLocks/>
            </p:cNvSpPr>
            <p:nvPr/>
          </p:nvSpPr>
          <p:spPr bwMode="auto">
            <a:xfrm>
              <a:off x="3616" y="3537"/>
              <a:ext cx="11" cy="2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0" y="30"/>
                </a:cxn>
                <a:cxn ang="0">
                  <a:pos x="30" y="0"/>
                </a:cxn>
                <a:cxn ang="0">
                  <a:pos x="11" y="21"/>
                </a:cxn>
                <a:cxn ang="0">
                  <a:pos x="0" y="49"/>
                </a:cxn>
              </a:cxnLst>
              <a:rect l="0" t="0" r="r" b="b"/>
              <a:pathLst>
                <a:path w="30" h="49">
                  <a:moveTo>
                    <a:pt x="0" y="49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11" y="21"/>
                  </a:lnTo>
                  <a:lnTo>
                    <a:pt x="0" y="4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7" name="Freeform 112"/>
            <p:cNvSpPr>
              <a:spLocks/>
            </p:cNvSpPr>
            <p:nvPr/>
          </p:nvSpPr>
          <p:spPr bwMode="auto">
            <a:xfrm>
              <a:off x="3694" y="3497"/>
              <a:ext cx="15" cy="3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0" y="67"/>
                </a:cxn>
                <a:cxn ang="0">
                  <a:pos x="39" y="28"/>
                </a:cxn>
                <a:cxn ang="0">
                  <a:pos x="30" y="0"/>
                </a:cxn>
                <a:cxn ang="0">
                  <a:pos x="0" y="58"/>
                </a:cxn>
                <a:cxn ang="0">
                  <a:pos x="0" y="86"/>
                </a:cxn>
              </a:cxnLst>
              <a:rect l="0" t="0" r="r" b="b"/>
              <a:pathLst>
                <a:path w="39" h="86">
                  <a:moveTo>
                    <a:pt x="0" y="86"/>
                  </a:moveTo>
                  <a:lnTo>
                    <a:pt x="30" y="67"/>
                  </a:lnTo>
                  <a:lnTo>
                    <a:pt x="39" y="28"/>
                  </a:lnTo>
                  <a:lnTo>
                    <a:pt x="30" y="0"/>
                  </a:lnTo>
                  <a:lnTo>
                    <a:pt x="0" y="58"/>
                  </a:lnTo>
                  <a:lnTo>
                    <a:pt x="0" y="8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8" name="Freeform 113"/>
            <p:cNvSpPr>
              <a:spLocks/>
            </p:cNvSpPr>
            <p:nvPr/>
          </p:nvSpPr>
          <p:spPr bwMode="auto">
            <a:xfrm>
              <a:off x="3694" y="3497"/>
              <a:ext cx="15" cy="3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0" y="67"/>
                </a:cxn>
                <a:cxn ang="0">
                  <a:pos x="39" y="28"/>
                </a:cxn>
                <a:cxn ang="0">
                  <a:pos x="30" y="0"/>
                </a:cxn>
                <a:cxn ang="0">
                  <a:pos x="0" y="58"/>
                </a:cxn>
                <a:cxn ang="0">
                  <a:pos x="0" y="86"/>
                </a:cxn>
              </a:cxnLst>
              <a:rect l="0" t="0" r="r" b="b"/>
              <a:pathLst>
                <a:path w="39" h="86">
                  <a:moveTo>
                    <a:pt x="0" y="86"/>
                  </a:moveTo>
                  <a:lnTo>
                    <a:pt x="30" y="67"/>
                  </a:lnTo>
                  <a:lnTo>
                    <a:pt x="39" y="28"/>
                  </a:lnTo>
                  <a:lnTo>
                    <a:pt x="30" y="0"/>
                  </a:lnTo>
                  <a:lnTo>
                    <a:pt x="0" y="58"/>
                  </a:lnTo>
                  <a:lnTo>
                    <a:pt x="0" y="86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9" name="Freeform 114"/>
            <p:cNvSpPr>
              <a:spLocks/>
            </p:cNvSpPr>
            <p:nvPr/>
          </p:nvSpPr>
          <p:spPr bwMode="auto">
            <a:xfrm>
              <a:off x="2956" y="3400"/>
              <a:ext cx="40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0" y="28"/>
                </a:cxn>
                <a:cxn ang="0">
                  <a:pos x="50" y="48"/>
                </a:cxn>
                <a:cxn ang="0">
                  <a:pos x="40" y="68"/>
                </a:cxn>
                <a:cxn ang="0">
                  <a:pos x="90" y="96"/>
                </a:cxn>
                <a:cxn ang="0">
                  <a:pos x="100" y="68"/>
                </a:cxn>
                <a:cxn ang="0">
                  <a:pos x="80" y="58"/>
                </a:cxn>
                <a:cxn ang="0">
                  <a:pos x="50" y="0"/>
                </a:cxn>
                <a:cxn ang="0">
                  <a:pos x="10" y="9"/>
                </a:cxn>
                <a:cxn ang="0">
                  <a:pos x="0" y="28"/>
                </a:cxn>
              </a:cxnLst>
              <a:rect l="0" t="0" r="r" b="b"/>
              <a:pathLst>
                <a:path w="100" h="96">
                  <a:moveTo>
                    <a:pt x="0" y="28"/>
                  </a:moveTo>
                  <a:lnTo>
                    <a:pt x="30" y="28"/>
                  </a:lnTo>
                  <a:lnTo>
                    <a:pt x="50" y="48"/>
                  </a:lnTo>
                  <a:lnTo>
                    <a:pt x="40" y="68"/>
                  </a:lnTo>
                  <a:lnTo>
                    <a:pt x="90" y="96"/>
                  </a:lnTo>
                  <a:lnTo>
                    <a:pt x="100" y="68"/>
                  </a:lnTo>
                  <a:lnTo>
                    <a:pt x="80" y="58"/>
                  </a:lnTo>
                  <a:lnTo>
                    <a:pt x="50" y="0"/>
                  </a:lnTo>
                  <a:lnTo>
                    <a:pt x="10" y="9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0" name="Freeform 115"/>
            <p:cNvSpPr>
              <a:spLocks/>
            </p:cNvSpPr>
            <p:nvPr/>
          </p:nvSpPr>
          <p:spPr bwMode="auto">
            <a:xfrm>
              <a:off x="2956" y="3400"/>
              <a:ext cx="40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0" y="28"/>
                </a:cxn>
                <a:cxn ang="0">
                  <a:pos x="50" y="48"/>
                </a:cxn>
                <a:cxn ang="0">
                  <a:pos x="40" y="68"/>
                </a:cxn>
                <a:cxn ang="0">
                  <a:pos x="90" y="96"/>
                </a:cxn>
                <a:cxn ang="0">
                  <a:pos x="100" y="68"/>
                </a:cxn>
                <a:cxn ang="0">
                  <a:pos x="80" y="58"/>
                </a:cxn>
                <a:cxn ang="0">
                  <a:pos x="50" y="0"/>
                </a:cxn>
                <a:cxn ang="0">
                  <a:pos x="10" y="9"/>
                </a:cxn>
                <a:cxn ang="0">
                  <a:pos x="0" y="28"/>
                </a:cxn>
              </a:cxnLst>
              <a:rect l="0" t="0" r="r" b="b"/>
              <a:pathLst>
                <a:path w="100" h="96">
                  <a:moveTo>
                    <a:pt x="0" y="28"/>
                  </a:moveTo>
                  <a:lnTo>
                    <a:pt x="30" y="28"/>
                  </a:lnTo>
                  <a:lnTo>
                    <a:pt x="50" y="48"/>
                  </a:lnTo>
                  <a:lnTo>
                    <a:pt x="40" y="68"/>
                  </a:lnTo>
                  <a:lnTo>
                    <a:pt x="90" y="96"/>
                  </a:lnTo>
                  <a:lnTo>
                    <a:pt x="100" y="68"/>
                  </a:lnTo>
                  <a:lnTo>
                    <a:pt x="80" y="58"/>
                  </a:lnTo>
                  <a:lnTo>
                    <a:pt x="50" y="0"/>
                  </a:lnTo>
                  <a:lnTo>
                    <a:pt x="10" y="9"/>
                  </a:lnTo>
                  <a:lnTo>
                    <a:pt x="0" y="28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1" name="Freeform 116"/>
            <p:cNvSpPr>
              <a:spLocks/>
            </p:cNvSpPr>
            <p:nvPr/>
          </p:nvSpPr>
          <p:spPr bwMode="auto">
            <a:xfrm>
              <a:off x="3018" y="3426"/>
              <a:ext cx="1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0" y="38"/>
                </a:cxn>
                <a:cxn ang="0">
                  <a:pos x="40" y="9"/>
                </a:cxn>
                <a:cxn ang="0">
                  <a:pos x="0" y="0"/>
                </a:cxn>
                <a:cxn ang="0">
                  <a:pos x="0" y="28"/>
                </a:cxn>
              </a:cxnLst>
              <a:rect l="0" t="0" r="r" b="b"/>
              <a:pathLst>
                <a:path w="40" h="38">
                  <a:moveTo>
                    <a:pt x="0" y="28"/>
                  </a:moveTo>
                  <a:lnTo>
                    <a:pt x="30" y="38"/>
                  </a:lnTo>
                  <a:lnTo>
                    <a:pt x="40" y="9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2" name="Freeform 117"/>
            <p:cNvSpPr>
              <a:spLocks/>
            </p:cNvSpPr>
            <p:nvPr/>
          </p:nvSpPr>
          <p:spPr bwMode="auto">
            <a:xfrm>
              <a:off x="3018" y="3426"/>
              <a:ext cx="1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0" y="38"/>
                </a:cxn>
                <a:cxn ang="0">
                  <a:pos x="40" y="9"/>
                </a:cxn>
                <a:cxn ang="0">
                  <a:pos x="0" y="0"/>
                </a:cxn>
                <a:cxn ang="0">
                  <a:pos x="0" y="28"/>
                </a:cxn>
              </a:cxnLst>
              <a:rect l="0" t="0" r="r" b="b"/>
              <a:pathLst>
                <a:path w="40" h="38">
                  <a:moveTo>
                    <a:pt x="0" y="28"/>
                  </a:moveTo>
                  <a:lnTo>
                    <a:pt x="30" y="38"/>
                  </a:lnTo>
                  <a:lnTo>
                    <a:pt x="40" y="9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3" name="Freeform 120"/>
            <p:cNvSpPr>
              <a:spLocks/>
            </p:cNvSpPr>
            <p:nvPr/>
          </p:nvSpPr>
          <p:spPr bwMode="auto">
            <a:xfrm>
              <a:off x="3517" y="3311"/>
              <a:ext cx="36" cy="73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0" y="97"/>
                </a:cxn>
                <a:cxn ang="0">
                  <a:pos x="30" y="126"/>
                </a:cxn>
                <a:cxn ang="0">
                  <a:pos x="20" y="145"/>
                </a:cxn>
                <a:cxn ang="0">
                  <a:pos x="39" y="175"/>
                </a:cxn>
                <a:cxn ang="0">
                  <a:pos x="80" y="194"/>
                </a:cxn>
                <a:cxn ang="0">
                  <a:pos x="50" y="165"/>
                </a:cxn>
                <a:cxn ang="0">
                  <a:pos x="39" y="135"/>
                </a:cxn>
                <a:cxn ang="0">
                  <a:pos x="50" y="107"/>
                </a:cxn>
                <a:cxn ang="0">
                  <a:pos x="80" y="107"/>
                </a:cxn>
                <a:cxn ang="0">
                  <a:pos x="69" y="87"/>
                </a:cxn>
                <a:cxn ang="0">
                  <a:pos x="89" y="68"/>
                </a:cxn>
                <a:cxn ang="0">
                  <a:pos x="89" y="39"/>
                </a:cxn>
                <a:cxn ang="0">
                  <a:pos x="50" y="58"/>
                </a:cxn>
                <a:cxn ang="0">
                  <a:pos x="39" y="30"/>
                </a:cxn>
                <a:cxn ang="0">
                  <a:pos x="50" y="0"/>
                </a:cxn>
                <a:cxn ang="0">
                  <a:pos x="20" y="19"/>
                </a:cxn>
                <a:cxn ang="0">
                  <a:pos x="0" y="68"/>
                </a:cxn>
              </a:cxnLst>
              <a:rect l="0" t="0" r="r" b="b"/>
              <a:pathLst>
                <a:path w="89" h="194">
                  <a:moveTo>
                    <a:pt x="0" y="68"/>
                  </a:moveTo>
                  <a:lnTo>
                    <a:pt x="20" y="97"/>
                  </a:lnTo>
                  <a:lnTo>
                    <a:pt x="30" y="126"/>
                  </a:lnTo>
                  <a:lnTo>
                    <a:pt x="20" y="145"/>
                  </a:lnTo>
                  <a:lnTo>
                    <a:pt x="39" y="175"/>
                  </a:lnTo>
                  <a:lnTo>
                    <a:pt x="80" y="194"/>
                  </a:lnTo>
                  <a:lnTo>
                    <a:pt x="50" y="165"/>
                  </a:lnTo>
                  <a:lnTo>
                    <a:pt x="39" y="135"/>
                  </a:lnTo>
                  <a:lnTo>
                    <a:pt x="50" y="107"/>
                  </a:lnTo>
                  <a:lnTo>
                    <a:pt x="80" y="107"/>
                  </a:lnTo>
                  <a:lnTo>
                    <a:pt x="69" y="87"/>
                  </a:lnTo>
                  <a:lnTo>
                    <a:pt x="89" y="68"/>
                  </a:lnTo>
                  <a:lnTo>
                    <a:pt x="89" y="39"/>
                  </a:lnTo>
                  <a:lnTo>
                    <a:pt x="50" y="58"/>
                  </a:lnTo>
                  <a:lnTo>
                    <a:pt x="39" y="30"/>
                  </a:lnTo>
                  <a:lnTo>
                    <a:pt x="50" y="0"/>
                  </a:lnTo>
                  <a:lnTo>
                    <a:pt x="20" y="19"/>
                  </a:lnTo>
                  <a:lnTo>
                    <a:pt x="0" y="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4" name="Freeform 121"/>
            <p:cNvSpPr>
              <a:spLocks/>
            </p:cNvSpPr>
            <p:nvPr/>
          </p:nvSpPr>
          <p:spPr bwMode="auto">
            <a:xfrm>
              <a:off x="3517" y="3311"/>
              <a:ext cx="36" cy="73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0" y="97"/>
                </a:cxn>
                <a:cxn ang="0">
                  <a:pos x="30" y="126"/>
                </a:cxn>
                <a:cxn ang="0">
                  <a:pos x="20" y="145"/>
                </a:cxn>
                <a:cxn ang="0">
                  <a:pos x="39" y="175"/>
                </a:cxn>
                <a:cxn ang="0">
                  <a:pos x="80" y="194"/>
                </a:cxn>
                <a:cxn ang="0">
                  <a:pos x="50" y="165"/>
                </a:cxn>
                <a:cxn ang="0">
                  <a:pos x="39" y="135"/>
                </a:cxn>
                <a:cxn ang="0">
                  <a:pos x="50" y="107"/>
                </a:cxn>
                <a:cxn ang="0">
                  <a:pos x="80" y="107"/>
                </a:cxn>
                <a:cxn ang="0">
                  <a:pos x="69" y="87"/>
                </a:cxn>
                <a:cxn ang="0">
                  <a:pos x="89" y="68"/>
                </a:cxn>
                <a:cxn ang="0">
                  <a:pos x="89" y="39"/>
                </a:cxn>
                <a:cxn ang="0">
                  <a:pos x="50" y="58"/>
                </a:cxn>
                <a:cxn ang="0">
                  <a:pos x="39" y="30"/>
                </a:cxn>
                <a:cxn ang="0">
                  <a:pos x="50" y="0"/>
                </a:cxn>
                <a:cxn ang="0">
                  <a:pos x="20" y="19"/>
                </a:cxn>
                <a:cxn ang="0">
                  <a:pos x="0" y="68"/>
                </a:cxn>
              </a:cxnLst>
              <a:rect l="0" t="0" r="r" b="b"/>
              <a:pathLst>
                <a:path w="89" h="194">
                  <a:moveTo>
                    <a:pt x="0" y="68"/>
                  </a:moveTo>
                  <a:lnTo>
                    <a:pt x="20" y="97"/>
                  </a:lnTo>
                  <a:lnTo>
                    <a:pt x="30" y="126"/>
                  </a:lnTo>
                  <a:lnTo>
                    <a:pt x="20" y="145"/>
                  </a:lnTo>
                  <a:lnTo>
                    <a:pt x="39" y="175"/>
                  </a:lnTo>
                  <a:lnTo>
                    <a:pt x="80" y="194"/>
                  </a:lnTo>
                  <a:lnTo>
                    <a:pt x="50" y="165"/>
                  </a:lnTo>
                  <a:lnTo>
                    <a:pt x="39" y="135"/>
                  </a:lnTo>
                  <a:lnTo>
                    <a:pt x="50" y="107"/>
                  </a:lnTo>
                  <a:lnTo>
                    <a:pt x="80" y="107"/>
                  </a:lnTo>
                  <a:lnTo>
                    <a:pt x="69" y="87"/>
                  </a:lnTo>
                  <a:lnTo>
                    <a:pt x="89" y="68"/>
                  </a:lnTo>
                  <a:lnTo>
                    <a:pt x="89" y="39"/>
                  </a:lnTo>
                  <a:lnTo>
                    <a:pt x="50" y="58"/>
                  </a:lnTo>
                  <a:lnTo>
                    <a:pt x="39" y="30"/>
                  </a:lnTo>
                  <a:lnTo>
                    <a:pt x="50" y="0"/>
                  </a:lnTo>
                  <a:lnTo>
                    <a:pt x="20" y="19"/>
                  </a:lnTo>
                  <a:lnTo>
                    <a:pt x="0" y="68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" name="Freeform 122"/>
            <p:cNvSpPr>
              <a:spLocks/>
            </p:cNvSpPr>
            <p:nvPr/>
          </p:nvSpPr>
          <p:spPr bwMode="auto">
            <a:xfrm>
              <a:off x="3487" y="3438"/>
              <a:ext cx="30" cy="1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0" y="39"/>
                </a:cxn>
                <a:cxn ang="0">
                  <a:pos x="50" y="49"/>
                </a:cxn>
                <a:cxn ang="0">
                  <a:pos x="80" y="39"/>
                </a:cxn>
                <a:cxn ang="0">
                  <a:pos x="60" y="10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80" h="49">
                  <a:moveTo>
                    <a:pt x="0" y="10"/>
                  </a:moveTo>
                  <a:lnTo>
                    <a:pt x="20" y="39"/>
                  </a:lnTo>
                  <a:lnTo>
                    <a:pt x="50" y="49"/>
                  </a:lnTo>
                  <a:lnTo>
                    <a:pt x="80" y="39"/>
                  </a:lnTo>
                  <a:lnTo>
                    <a:pt x="60" y="10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6" name="Freeform 123"/>
            <p:cNvSpPr>
              <a:spLocks/>
            </p:cNvSpPr>
            <p:nvPr/>
          </p:nvSpPr>
          <p:spPr bwMode="auto">
            <a:xfrm>
              <a:off x="3487" y="3438"/>
              <a:ext cx="30" cy="1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0" y="39"/>
                </a:cxn>
                <a:cxn ang="0">
                  <a:pos x="50" y="49"/>
                </a:cxn>
                <a:cxn ang="0">
                  <a:pos x="80" y="39"/>
                </a:cxn>
                <a:cxn ang="0">
                  <a:pos x="60" y="10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80" h="49">
                  <a:moveTo>
                    <a:pt x="0" y="10"/>
                  </a:moveTo>
                  <a:lnTo>
                    <a:pt x="20" y="39"/>
                  </a:lnTo>
                  <a:lnTo>
                    <a:pt x="50" y="49"/>
                  </a:lnTo>
                  <a:lnTo>
                    <a:pt x="80" y="39"/>
                  </a:lnTo>
                  <a:lnTo>
                    <a:pt x="60" y="10"/>
                  </a:lnTo>
                  <a:lnTo>
                    <a:pt x="30" y="0"/>
                  </a:lnTo>
                  <a:lnTo>
                    <a:pt x="0" y="1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7" name="Freeform 124"/>
            <p:cNvSpPr>
              <a:spLocks/>
            </p:cNvSpPr>
            <p:nvPr/>
          </p:nvSpPr>
          <p:spPr bwMode="auto">
            <a:xfrm>
              <a:off x="3534" y="3429"/>
              <a:ext cx="74" cy="2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1" y="49"/>
                </a:cxn>
                <a:cxn ang="0">
                  <a:pos x="70" y="39"/>
                </a:cxn>
                <a:cxn ang="0">
                  <a:pos x="160" y="58"/>
                </a:cxn>
                <a:cxn ang="0">
                  <a:pos x="191" y="68"/>
                </a:cxn>
                <a:cxn ang="0">
                  <a:pos x="191" y="49"/>
                </a:cxn>
                <a:cxn ang="0">
                  <a:pos x="171" y="19"/>
                </a:cxn>
                <a:cxn ang="0">
                  <a:pos x="130" y="19"/>
                </a:cxn>
                <a:cxn ang="0">
                  <a:pos x="111" y="0"/>
                </a:cxn>
                <a:cxn ang="0">
                  <a:pos x="30" y="10"/>
                </a:cxn>
                <a:cxn ang="0">
                  <a:pos x="0" y="29"/>
                </a:cxn>
              </a:cxnLst>
              <a:rect l="0" t="0" r="r" b="b"/>
              <a:pathLst>
                <a:path w="191" h="68">
                  <a:moveTo>
                    <a:pt x="0" y="29"/>
                  </a:moveTo>
                  <a:lnTo>
                    <a:pt x="41" y="49"/>
                  </a:lnTo>
                  <a:lnTo>
                    <a:pt x="70" y="39"/>
                  </a:lnTo>
                  <a:lnTo>
                    <a:pt x="160" y="58"/>
                  </a:lnTo>
                  <a:lnTo>
                    <a:pt x="191" y="68"/>
                  </a:lnTo>
                  <a:lnTo>
                    <a:pt x="191" y="49"/>
                  </a:lnTo>
                  <a:lnTo>
                    <a:pt x="171" y="19"/>
                  </a:lnTo>
                  <a:lnTo>
                    <a:pt x="130" y="19"/>
                  </a:lnTo>
                  <a:lnTo>
                    <a:pt x="111" y="0"/>
                  </a:lnTo>
                  <a:lnTo>
                    <a:pt x="30" y="10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8" name="Freeform 125"/>
            <p:cNvSpPr>
              <a:spLocks/>
            </p:cNvSpPr>
            <p:nvPr/>
          </p:nvSpPr>
          <p:spPr bwMode="auto">
            <a:xfrm>
              <a:off x="3534" y="3429"/>
              <a:ext cx="74" cy="2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1" y="49"/>
                </a:cxn>
                <a:cxn ang="0">
                  <a:pos x="70" y="39"/>
                </a:cxn>
                <a:cxn ang="0">
                  <a:pos x="160" y="58"/>
                </a:cxn>
                <a:cxn ang="0">
                  <a:pos x="191" y="68"/>
                </a:cxn>
                <a:cxn ang="0">
                  <a:pos x="191" y="49"/>
                </a:cxn>
                <a:cxn ang="0">
                  <a:pos x="171" y="19"/>
                </a:cxn>
                <a:cxn ang="0">
                  <a:pos x="130" y="19"/>
                </a:cxn>
                <a:cxn ang="0">
                  <a:pos x="111" y="0"/>
                </a:cxn>
                <a:cxn ang="0">
                  <a:pos x="30" y="10"/>
                </a:cxn>
                <a:cxn ang="0">
                  <a:pos x="0" y="29"/>
                </a:cxn>
              </a:cxnLst>
              <a:rect l="0" t="0" r="r" b="b"/>
              <a:pathLst>
                <a:path w="191" h="68">
                  <a:moveTo>
                    <a:pt x="0" y="29"/>
                  </a:moveTo>
                  <a:lnTo>
                    <a:pt x="41" y="49"/>
                  </a:lnTo>
                  <a:lnTo>
                    <a:pt x="70" y="39"/>
                  </a:lnTo>
                  <a:lnTo>
                    <a:pt x="160" y="58"/>
                  </a:lnTo>
                  <a:lnTo>
                    <a:pt x="191" y="68"/>
                  </a:lnTo>
                  <a:lnTo>
                    <a:pt x="191" y="49"/>
                  </a:lnTo>
                  <a:lnTo>
                    <a:pt x="171" y="19"/>
                  </a:lnTo>
                  <a:lnTo>
                    <a:pt x="130" y="19"/>
                  </a:lnTo>
                  <a:lnTo>
                    <a:pt x="111" y="0"/>
                  </a:lnTo>
                  <a:lnTo>
                    <a:pt x="30" y="10"/>
                  </a:lnTo>
                  <a:lnTo>
                    <a:pt x="0" y="2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9" name="Freeform 126"/>
            <p:cNvSpPr>
              <a:spLocks/>
            </p:cNvSpPr>
            <p:nvPr/>
          </p:nvSpPr>
          <p:spPr bwMode="auto">
            <a:xfrm>
              <a:off x="3517" y="3398"/>
              <a:ext cx="25" cy="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9" y="19"/>
                </a:cxn>
                <a:cxn ang="0">
                  <a:pos x="20" y="0"/>
                </a:cxn>
                <a:cxn ang="0">
                  <a:pos x="0" y="19"/>
                </a:cxn>
              </a:cxnLst>
              <a:rect l="0" t="0" r="r" b="b"/>
              <a:pathLst>
                <a:path w="59" h="19">
                  <a:moveTo>
                    <a:pt x="0" y="19"/>
                  </a:moveTo>
                  <a:lnTo>
                    <a:pt x="59" y="19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0" name="Freeform 127"/>
            <p:cNvSpPr>
              <a:spLocks/>
            </p:cNvSpPr>
            <p:nvPr/>
          </p:nvSpPr>
          <p:spPr bwMode="auto">
            <a:xfrm>
              <a:off x="3517" y="3398"/>
              <a:ext cx="25" cy="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9" y="19"/>
                </a:cxn>
                <a:cxn ang="0">
                  <a:pos x="20" y="0"/>
                </a:cxn>
                <a:cxn ang="0">
                  <a:pos x="0" y="19"/>
                </a:cxn>
              </a:cxnLst>
              <a:rect l="0" t="0" r="r" b="b"/>
              <a:pathLst>
                <a:path w="59" h="19">
                  <a:moveTo>
                    <a:pt x="0" y="19"/>
                  </a:moveTo>
                  <a:lnTo>
                    <a:pt x="59" y="19"/>
                  </a:lnTo>
                  <a:lnTo>
                    <a:pt x="20" y="0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1" name="Freeform 128"/>
            <p:cNvSpPr>
              <a:spLocks/>
            </p:cNvSpPr>
            <p:nvPr/>
          </p:nvSpPr>
          <p:spPr bwMode="auto">
            <a:xfrm>
              <a:off x="3595" y="3363"/>
              <a:ext cx="2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1" y="30"/>
                </a:cxn>
                <a:cxn ang="0">
                  <a:pos x="61" y="21"/>
                </a:cxn>
                <a:cxn ang="0">
                  <a:pos x="31" y="0"/>
                </a:cxn>
                <a:cxn ang="0">
                  <a:pos x="0" y="10"/>
                </a:cxn>
              </a:cxnLst>
              <a:rect l="0" t="0" r="r" b="b"/>
              <a:pathLst>
                <a:path w="61" h="30">
                  <a:moveTo>
                    <a:pt x="0" y="10"/>
                  </a:moveTo>
                  <a:lnTo>
                    <a:pt x="31" y="30"/>
                  </a:lnTo>
                  <a:lnTo>
                    <a:pt x="61" y="21"/>
                  </a:lnTo>
                  <a:lnTo>
                    <a:pt x="31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2" name="Freeform 129"/>
            <p:cNvSpPr>
              <a:spLocks/>
            </p:cNvSpPr>
            <p:nvPr/>
          </p:nvSpPr>
          <p:spPr bwMode="auto">
            <a:xfrm>
              <a:off x="3595" y="3363"/>
              <a:ext cx="2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1" y="30"/>
                </a:cxn>
                <a:cxn ang="0">
                  <a:pos x="61" y="21"/>
                </a:cxn>
                <a:cxn ang="0">
                  <a:pos x="31" y="0"/>
                </a:cxn>
                <a:cxn ang="0">
                  <a:pos x="0" y="10"/>
                </a:cxn>
              </a:cxnLst>
              <a:rect l="0" t="0" r="r" b="b"/>
              <a:pathLst>
                <a:path w="61" h="30">
                  <a:moveTo>
                    <a:pt x="0" y="10"/>
                  </a:moveTo>
                  <a:lnTo>
                    <a:pt x="31" y="30"/>
                  </a:lnTo>
                  <a:lnTo>
                    <a:pt x="61" y="21"/>
                  </a:lnTo>
                  <a:lnTo>
                    <a:pt x="31" y="0"/>
                  </a:lnTo>
                  <a:lnTo>
                    <a:pt x="0" y="1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3" name="Freeform 130"/>
            <p:cNvSpPr>
              <a:spLocks/>
            </p:cNvSpPr>
            <p:nvPr/>
          </p:nvSpPr>
          <p:spPr bwMode="auto">
            <a:xfrm>
              <a:off x="3724" y="3382"/>
              <a:ext cx="2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"/>
                </a:cxn>
                <a:cxn ang="0">
                  <a:pos x="59" y="19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59" h="29">
                  <a:moveTo>
                    <a:pt x="0" y="0"/>
                  </a:moveTo>
                  <a:lnTo>
                    <a:pt x="29" y="29"/>
                  </a:lnTo>
                  <a:lnTo>
                    <a:pt x="59" y="19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4" name="Freeform 131"/>
            <p:cNvSpPr>
              <a:spLocks/>
            </p:cNvSpPr>
            <p:nvPr/>
          </p:nvSpPr>
          <p:spPr bwMode="auto">
            <a:xfrm>
              <a:off x="3724" y="3382"/>
              <a:ext cx="2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"/>
                </a:cxn>
                <a:cxn ang="0">
                  <a:pos x="59" y="19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59" h="29">
                  <a:moveTo>
                    <a:pt x="0" y="0"/>
                  </a:moveTo>
                  <a:lnTo>
                    <a:pt x="29" y="29"/>
                  </a:lnTo>
                  <a:lnTo>
                    <a:pt x="59" y="19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5" name="Freeform 134"/>
            <p:cNvSpPr>
              <a:spLocks/>
            </p:cNvSpPr>
            <p:nvPr/>
          </p:nvSpPr>
          <p:spPr bwMode="auto">
            <a:xfrm>
              <a:off x="3264" y="3089"/>
              <a:ext cx="57" cy="7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40" y="154"/>
                </a:cxn>
                <a:cxn ang="0">
                  <a:pos x="80" y="116"/>
                </a:cxn>
                <a:cxn ang="0">
                  <a:pos x="100" y="77"/>
                </a:cxn>
                <a:cxn ang="0">
                  <a:pos x="150" y="39"/>
                </a:cxn>
                <a:cxn ang="0">
                  <a:pos x="139" y="0"/>
                </a:cxn>
                <a:cxn ang="0">
                  <a:pos x="120" y="39"/>
                </a:cxn>
                <a:cxn ang="0">
                  <a:pos x="70" y="97"/>
                </a:cxn>
                <a:cxn ang="0">
                  <a:pos x="9" y="145"/>
                </a:cxn>
                <a:cxn ang="0">
                  <a:pos x="0" y="174"/>
                </a:cxn>
              </a:cxnLst>
              <a:rect l="0" t="0" r="r" b="b"/>
              <a:pathLst>
                <a:path w="150" h="174">
                  <a:moveTo>
                    <a:pt x="0" y="174"/>
                  </a:moveTo>
                  <a:lnTo>
                    <a:pt x="40" y="154"/>
                  </a:lnTo>
                  <a:lnTo>
                    <a:pt x="80" y="116"/>
                  </a:lnTo>
                  <a:lnTo>
                    <a:pt x="100" y="77"/>
                  </a:lnTo>
                  <a:lnTo>
                    <a:pt x="150" y="39"/>
                  </a:lnTo>
                  <a:lnTo>
                    <a:pt x="139" y="0"/>
                  </a:lnTo>
                  <a:lnTo>
                    <a:pt x="120" y="39"/>
                  </a:lnTo>
                  <a:lnTo>
                    <a:pt x="70" y="97"/>
                  </a:lnTo>
                  <a:lnTo>
                    <a:pt x="9" y="145"/>
                  </a:lnTo>
                  <a:lnTo>
                    <a:pt x="0" y="17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6" name="Freeform 135"/>
            <p:cNvSpPr>
              <a:spLocks/>
            </p:cNvSpPr>
            <p:nvPr/>
          </p:nvSpPr>
          <p:spPr bwMode="auto">
            <a:xfrm>
              <a:off x="3264" y="3089"/>
              <a:ext cx="57" cy="7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40" y="154"/>
                </a:cxn>
                <a:cxn ang="0">
                  <a:pos x="80" y="116"/>
                </a:cxn>
                <a:cxn ang="0">
                  <a:pos x="100" y="77"/>
                </a:cxn>
                <a:cxn ang="0">
                  <a:pos x="150" y="39"/>
                </a:cxn>
                <a:cxn ang="0">
                  <a:pos x="139" y="0"/>
                </a:cxn>
                <a:cxn ang="0">
                  <a:pos x="120" y="39"/>
                </a:cxn>
                <a:cxn ang="0">
                  <a:pos x="70" y="97"/>
                </a:cxn>
                <a:cxn ang="0">
                  <a:pos x="9" y="145"/>
                </a:cxn>
                <a:cxn ang="0">
                  <a:pos x="0" y="174"/>
                </a:cxn>
              </a:cxnLst>
              <a:rect l="0" t="0" r="r" b="b"/>
              <a:pathLst>
                <a:path w="150" h="174">
                  <a:moveTo>
                    <a:pt x="0" y="174"/>
                  </a:moveTo>
                  <a:lnTo>
                    <a:pt x="40" y="154"/>
                  </a:lnTo>
                  <a:lnTo>
                    <a:pt x="80" y="116"/>
                  </a:lnTo>
                  <a:lnTo>
                    <a:pt x="100" y="77"/>
                  </a:lnTo>
                  <a:lnTo>
                    <a:pt x="150" y="39"/>
                  </a:lnTo>
                  <a:lnTo>
                    <a:pt x="139" y="0"/>
                  </a:lnTo>
                  <a:lnTo>
                    <a:pt x="120" y="39"/>
                  </a:lnTo>
                  <a:lnTo>
                    <a:pt x="70" y="97"/>
                  </a:lnTo>
                  <a:lnTo>
                    <a:pt x="9" y="145"/>
                  </a:lnTo>
                  <a:lnTo>
                    <a:pt x="0" y="174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7" name="Freeform 136"/>
            <p:cNvSpPr>
              <a:spLocks/>
            </p:cNvSpPr>
            <p:nvPr/>
          </p:nvSpPr>
          <p:spPr bwMode="auto">
            <a:xfrm>
              <a:off x="3342" y="3033"/>
              <a:ext cx="32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8"/>
                </a:cxn>
                <a:cxn ang="0">
                  <a:pos x="39" y="58"/>
                </a:cxn>
                <a:cxn ang="0">
                  <a:pos x="50" y="77"/>
                </a:cxn>
                <a:cxn ang="0">
                  <a:pos x="80" y="58"/>
                </a:cxn>
                <a:cxn ang="0">
                  <a:pos x="80" y="28"/>
                </a:cxn>
                <a:cxn ang="0">
                  <a:pos x="59" y="9"/>
                </a:cxn>
                <a:cxn ang="0">
                  <a:pos x="0" y="0"/>
                </a:cxn>
              </a:cxnLst>
              <a:rect l="0" t="0" r="r" b="b"/>
              <a:pathLst>
                <a:path w="80" h="77">
                  <a:moveTo>
                    <a:pt x="0" y="0"/>
                  </a:moveTo>
                  <a:lnTo>
                    <a:pt x="19" y="28"/>
                  </a:lnTo>
                  <a:lnTo>
                    <a:pt x="39" y="58"/>
                  </a:lnTo>
                  <a:lnTo>
                    <a:pt x="50" y="77"/>
                  </a:lnTo>
                  <a:lnTo>
                    <a:pt x="80" y="58"/>
                  </a:lnTo>
                  <a:lnTo>
                    <a:pt x="80" y="28"/>
                  </a:lnTo>
                  <a:lnTo>
                    <a:pt x="59" y="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8" name="Freeform 137"/>
            <p:cNvSpPr>
              <a:spLocks/>
            </p:cNvSpPr>
            <p:nvPr/>
          </p:nvSpPr>
          <p:spPr bwMode="auto">
            <a:xfrm>
              <a:off x="3342" y="3033"/>
              <a:ext cx="32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8"/>
                </a:cxn>
                <a:cxn ang="0">
                  <a:pos x="39" y="58"/>
                </a:cxn>
                <a:cxn ang="0">
                  <a:pos x="50" y="77"/>
                </a:cxn>
                <a:cxn ang="0">
                  <a:pos x="80" y="58"/>
                </a:cxn>
                <a:cxn ang="0">
                  <a:pos x="80" y="28"/>
                </a:cxn>
                <a:cxn ang="0">
                  <a:pos x="59" y="9"/>
                </a:cxn>
                <a:cxn ang="0">
                  <a:pos x="0" y="0"/>
                </a:cxn>
              </a:cxnLst>
              <a:rect l="0" t="0" r="r" b="b"/>
              <a:pathLst>
                <a:path w="80" h="77">
                  <a:moveTo>
                    <a:pt x="0" y="0"/>
                  </a:moveTo>
                  <a:lnTo>
                    <a:pt x="19" y="28"/>
                  </a:lnTo>
                  <a:lnTo>
                    <a:pt x="39" y="58"/>
                  </a:lnTo>
                  <a:lnTo>
                    <a:pt x="50" y="77"/>
                  </a:lnTo>
                  <a:lnTo>
                    <a:pt x="80" y="58"/>
                  </a:lnTo>
                  <a:lnTo>
                    <a:pt x="80" y="28"/>
                  </a:lnTo>
                  <a:lnTo>
                    <a:pt x="59" y="9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9" name="Freeform 138"/>
            <p:cNvSpPr>
              <a:spLocks/>
            </p:cNvSpPr>
            <p:nvPr/>
          </p:nvSpPr>
          <p:spPr bwMode="auto">
            <a:xfrm>
              <a:off x="3444" y="3058"/>
              <a:ext cx="30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8"/>
                </a:cxn>
                <a:cxn ang="0">
                  <a:pos x="39" y="47"/>
                </a:cxn>
                <a:cxn ang="0">
                  <a:pos x="29" y="77"/>
                </a:cxn>
                <a:cxn ang="0">
                  <a:pos x="0" y="68"/>
                </a:cxn>
                <a:cxn ang="0">
                  <a:pos x="0" y="106"/>
                </a:cxn>
                <a:cxn ang="0">
                  <a:pos x="29" y="115"/>
                </a:cxn>
                <a:cxn ang="0">
                  <a:pos x="29" y="154"/>
                </a:cxn>
                <a:cxn ang="0">
                  <a:pos x="59" y="145"/>
                </a:cxn>
                <a:cxn ang="0">
                  <a:pos x="39" y="115"/>
                </a:cxn>
                <a:cxn ang="0">
                  <a:pos x="39" y="96"/>
                </a:cxn>
                <a:cxn ang="0">
                  <a:pos x="79" y="96"/>
                </a:cxn>
                <a:cxn ang="0">
                  <a:pos x="69" y="58"/>
                </a:cxn>
                <a:cxn ang="0">
                  <a:pos x="69" y="28"/>
                </a:cxn>
                <a:cxn ang="0">
                  <a:pos x="59" y="0"/>
                </a:cxn>
                <a:cxn ang="0">
                  <a:pos x="29" y="9"/>
                </a:cxn>
                <a:cxn ang="0">
                  <a:pos x="0" y="0"/>
                </a:cxn>
              </a:cxnLst>
              <a:rect l="0" t="0" r="r" b="b"/>
              <a:pathLst>
                <a:path w="79" h="154">
                  <a:moveTo>
                    <a:pt x="0" y="0"/>
                  </a:moveTo>
                  <a:lnTo>
                    <a:pt x="9" y="38"/>
                  </a:lnTo>
                  <a:lnTo>
                    <a:pt x="39" y="47"/>
                  </a:lnTo>
                  <a:lnTo>
                    <a:pt x="29" y="77"/>
                  </a:lnTo>
                  <a:lnTo>
                    <a:pt x="0" y="68"/>
                  </a:lnTo>
                  <a:lnTo>
                    <a:pt x="0" y="106"/>
                  </a:lnTo>
                  <a:lnTo>
                    <a:pt x="29" y="115"/>
                  </a:lnTo>
                  <a:lnTo>
                    <a:pt x="29" y="154"/>
                  </a:lnTo>
                  <a:lnTo>
                    <a:pt x="59" y="145"/>
                  </a:lnTo>
                  <a:lnTo>
                    <a:pt x="39" y="115"/>
                  </a:lnTo>
                  <a:lnTo>
                    <a:pt x="39" y="96"/>
                  </a:lnTo>
                  <a:lnTo>
                    <a:pt x="79" y="96"/>
                  </a:lnTo>
                  <a:lnTo>
                    <a:pt x="69" y="58"/>
                  </a:lnTo>
                  <a:lnTo>
                    <a:pt x="69" y="28"/>
                  </a:lnTo>
                  <a:lnTo>
                    <a:pt x="59" y="0"/>
                  </a:lnTo>
                  <a:lnTo>
                    <a:pt x="29" y="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0" name="Freeform 139"/>
            <p:cNvSpPr>
              <a:spLocks/>
            </p:cNvSpPr>
            <p:nvPr/>
          </p:nvSpPr>
          <p:spPr bwMode="auto">
            <a:xfrm>
              <a:off x="3444" y="3058"/>
              <a:ext cx="30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8"/>
                </a:cxn>
                <a:cxn ang="0">
                  <a:pos x="39" y="47"/>
                </a:cxn>
                <a:cxn ang="0">
                  <a:pos x="29" y="77"/>
                </a:cxn>
                <a:cxn ang="0">
                  <a:pos x="0" y="68"/>
                </a:cxn>
                <a:cxn ang="0">
                  <a:pos x="0" y="106"/>
                </a:cxn>
                <a:cxn ang="0">
                  <a:pos x="29" y="115"/>
                </a:cxn>
                <a:cxn ang="0">
                  <a:pos x="29" y="154"/>
                </a:cxn>
                <a:cxn ang="0">
                  <a:pos x="59" y="145"/>
                </a:cxn>
                <a:cxn ang="0">
                  <a:pos x="39" y="115"/>
                </a:cxn>
                <a:cxn ang="0">
                  <a:pos x="39" y="96"/>
                </a:cxn>
                <a:cxn ang="0">
                  <a:pos x="79" y="96"/>
                </a:cxn>
                <a:cxn ang="0">
                  <a:pos x="69" y="58"/>
                </a:cxn>
                <a:cxn ang="0">
                  <a:pos x="69" y="28"/>
                </a:cxn>
                <a:cxn ang="0">
                  <a:pos x="59" y="0"/>
                </a:cxn>
                <a:cxn ang="0">
                  <a:pos x="29" y="9"/>
                </a:cxn>
                <a:cxn ang="0">
                  <a:pos x="0" y="0"/>
                </a:cxn>
              </a:cxnLst>
              <a:rect l="0" t="0" r="r" b="b"/>
              <a:pathLst>
                <a:path w="79" h="154">
                  <a:moveTo>
                    <a:pt x="0" y="0"/>
                  </a:moveTo>
                  <a:lnTo>
                    <a:pt x="9" y="38"/>
                  </a:lnTo>
                  <a:lnTo>
                    <a:pt x="39" y="47"/>
                  </a:lnTo>
                  <a:lnTo>
                    <a:pt x="29" y="77"/>
                  </a:lnTo>
                  <a:lnTo>
                    <a:pt x="0" y="68"/>
                  </a:lnTo>
                  <a:lnTo>
                    <a:pt x="0" y="106"/>
                  </a:lnTo>
                  <a:lnTo>
                    <a:pt x="29" y="115"/>
                  </a:lnTo>
                  <a:lnTo>
                    <a:pt x="29" y="154"/>
                  </a:lnTo>
                  <a:lnTo>
                    <a:pt x="59" y="145"/>
                  </a:lnTo>
                  <a:lnTo>
                    <a:pt x="39" y="115"/>
                  </a:lnTo>
                  <a:lnTo>
                    <a:pt x="39" y="96"/>
                  </a:lnTo>
                  <a:lnTo>
                    <a:pt x="79" y="96"/>
                  </a:lnTo>
                  <a:lnTo>
                    <a:pt x="69" y="58"/>
                  </a:lnTo>
                  <a:lnTo>
                    <a:pt x="69" y="28"/>
                  </a:lnTo>
                  <a:lnTo>
                    <a:pt x="59" y="0"/>
                  </a:lnTo>
                  <a:lnTo>
                    <a:pt x="29" y="9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1" name="Freeform 140"/>
            <p:cNvSpPr>
              <a:spLocks/>
            </p:cNvSpPr>
            <p:nvPr/>
          </p:nvSpPr>
          <p:spPr bwMode="auto">
            <a:xfrm>
              <a:off x="3380" y="3075"/>
              <a:ext cx="69" cy="6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40" y="79"/>
                </a:cxn>
                <a:cxn ang="0">
                  <a:pos x="60" y="88"/>
                </a:cxn>
                <a:cxn ang="0">
                  <a:pos x="60" y="117"/>
                </a:cxn>
                <a:cxn ang="0">
                  <a:pos x="31" y="126"/>
                </a:cxn>
                <a:cxn ang="0">
                  <a:pos x="70" y="175"/>
                </a:cxn>
                <a:cxn ang="0">
                  <a:pos x="90" y="166"/>
                </a:cxn>
                <a:cxn ang="0">
                  <a:pos x="81" y="126"/>
                </a:cxn>
                <a:cxn ang="0">
                  <a:pos x="110" y="147"/>
                </a:cxn>
                <a:cxn ang="0">
                  <a:pos x="120" y="117"/>
                </a:cxn>
                <a:cxn ang="0">
                  <a:pos x="140" y="147"/>
                </a:cxn>
                <a:cxn ang="0">
                  <a:pos x="170" y="137"/>
                </a:cxn>
                <a:cxn ang="0">
                  <a:pos x="170" y="107"/>
                </a:cxn>
                <a:cxn ang="0">
                  <a:pos x="140" y="107"/>
                </a:cxn>
                <a:cxn ang="0">
                  <a:pos x="140" y="49"/>
                </a:cxn>
                <a:cxn ang="0">
                  <a:pos x="120" y="68"/>
                </a:cxn>
                <a:cxn ang="0">
                  <a:pos x="100" y="88"/>
                </a:cxn>
                <a:cxn ang="0">
                  <a:pos x="110" y="59"/>
                </a:cxn>
                <a:cxn ang="0">
                  <a:pos x="81" y="59"/>
                </a:cxn>
                <a:cxn ang="0">
                  <a:pos x="81" y="21"/>
                </a:cxn>
                <a:cxn ang="0">
                  <a:pos x="40" y="21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10" y="21"/>
                </a:cxn>
                <a:cxn ang="0">
                  <a:pos x="0" y="79"/>
                </a:cxn>
              </a:cxnLst>
              <a:rect l="0" t="0" r="r" b="b"/>
              <a:pathLst>
                <a:path w="170" h="175">
                  <a:moveTo>
                    <a:pt x="0" y="79"/>
                  </a:moveTo>
                  <a:lnTo>
                    <a:pt x="40" y="79"/>
                  </a:lnTo>
                  <a:lnTo>
                    <a:pt x="60" y="88"/>
                  </a:lnTo>
                  <a:lnTo>
                    <a:pt x="60" y="117"/>
                  </a:lnTo>
                  <a:lnTo>
                    <a:pt x="31" y="126"/>
                  </a:lnTo>
                  <a:lnTo>
                    <a:pt x="70" y="175"/>
                  </a:lnTo>
                  <a:lnTo>
                    <a:pt x="90" y="166"/>
                  </a:lnTo>
                  <a:lnTo>
                    <a:pt x="81" y="126"/>
                  </a:lnTo>
                  <a:lnTo>
                    <a:pt x="110" y="147"/>
                  </a:lnTo>
                  <a:lnTo>
                    <a:pt x="120" y="117"/>
                  </a:lnTo>
                  <a:lnTo>
                    <a:pt x="140" y="147"/>
                  </a:lnTo>
                  <a:lnTo>
                    <a:pt x="170" y="137"/>
                  </a:lnTo>
                  <a:lnTo>
                    <a:pt x="170" y="107"/>
                  </a:lnTo>
                  <a:lnTo>
                    <a:pt x="140" y="107"/>
                  </a:lnTo>
                  <a:lnTo>
                    <a:pt x="140" y="49"/>
                  </a:lnTo>
                  <a:lnTo>
                    <a:pt x="120" y="68"/>
                  </a:lnTo>
                  <a:lnTo>
                    <a:pt x="100" y="88"/>
                  </a:lnTo>
                  <a:lnTo>
                    <a:pt x="110" y="59"/>
                  </a:lnTo>
                  <a:lnTo>
                    <a:pt x="81" y="59"/>
                  </a:lnTo>
                  <a:lnTo>
                    <a:pt x="81" y="21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0" y="7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2" name="Freeform 141"/>
            <p:cNvSpPr>
              <a:spLocks/>
            </p:cNvSpPr>
            <p:nvPr/>
          </p:nvSpPr>
          <p:spPr bwMode="auto">
            <a:xfrm>
              <a:off x="3380" y="3075"/>
              <a:ext cx="69" cy="6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40" y="79"/>
                </a:cxn>
                <a:cxn ang="0">
                  <a:pos x="60" y="88"/>
                </a:cxn>
                <a:cxn ang="0">
                  <a:pos x="60" y="117"/>
                </a:cxn>
                <a:cxn ang="0">
                  <a:pos x="31" y="126"/>
                </a:cxn>
                <a:cxn ang="0">
                  <a:pos x="70" y="175"/>
                </a:cxn>
                <a:cxn ang="0">
                  <a:pos x="90" y="166"/>
                </a:cxn>
                <a:cxn ang="0">
                  <a:pos x="81" y="126"/>
                </a:cxn>
                <a:cxn ang="0">
                  <a:pos x="110" y="147"/>
                </a:cxn>
                <a:cxn ang="0">
                  <a:pos x="120" y="117"/>
                </a:cxn>
                <a:cxn ang="0">
                  <a:pos x="140" y="147"/>
                </a:cxn>
                <a:cxn ang="0">
                  <a:pos x="170" y="137"/>
                </a:cxn>
                <a:cxn ang="0">
                  <a:pos x="170" y="107"/>
                </a:cxn>
                <a:cxn ang="0">
                  <a:pos x="140" y="107"/>
                </a:cxn>
                <a:cxn ang="0">
                  <a:pos x="140" y="49"/>
                </a:cxn>
                <a:cxn ang="0">
                  <a:pos x="120" y="68"/>
                </a:cxn>
                <a:cxn ang="0">
                  <a:pos x="100" y="88"/>
                </a:cxn>
                <a:cxn ang="0">
                  <a:pos x="110" y="59"/>
                </a:cxn>
                <a:cxn ang="0">
                  <a:pos x="81" y="59"/>
                </a:cxn>
                <a:cxn ang="0">
                  <a:pos x="81" y="21"/>
                </a:cxn>
                <a:cxn ang="0">
                  <a:pos x="40" y="21"/>
                </a:cxn>
                <a:cxn ang="0">
                  <a:pos x="40" y="0"/>
                </a:cxn>
                <a:cxn ang="0">
                  <a:pos x="0" y="0"/>
                </a:cxn>
                <a:cxn ang="0">
                  <a:pos x="10" y="21"/>
                </a:cxn>
                <a:cxn ang="0">
                  <a:pos x="0" y="79"/>
                </a:cxn>
              </a:cxnLst>
              <a:rect l="0" t="0" r="r" b="b"/>
              <a:pathLst>
                <a:path w="170" h="175">
                  <a:moveTo>
                    <a:pt x="0" y="79"/>
                  </a:moveTo>
                  <a:lnTo>
                    <a:pt x="40" y="79"/>
                  </a:lnTo>
                  <a:lnTo>
                    <a:pt x="60" y="88"/>
                  </a:lnTo>
                  <a:lnTo>
                    <a:pt x="60" y="117"/>
                  </a:lnTo>
                  <a:lnTo>
                    <a:pt x="31" y="126"/>
                  </a:lnTo>
                  <a:lnTo>
                    <a:pt x="70" y="175"/>
                  </a:lnTo>
                  <a:lnTo>
                    <a:pt x="90" y="166"/>
                  </a:lnTo>
                  <a:lnTo>
                    <a:pt x="81" y="126"/>
                  </a:lnTo>
                  <a:lnTo>
                    <a:pt x="110" y="147"/>
                  </a:lnTo>
                  <a:lnTo>
                    <a:pt x="120" y="117"/>
                  </a:lnTo>
                  <a:lnTo>
                    <a:pt x="140" y="147"/>
                  </a:lnTo>
                  <a:lnTo>
                    <a:pt x="170" y="137"/>
                  </a:lnTo>
                  <a:lnTo>
                    <a:pt x="170" y="107"/>
                  </a:lnTo>
                  <a:lnTo>
                    <a:pt x="140" y="107"/>
                  </a:lnTo>
                  <a:lnTo>
                    <a:pt x="140" y="49"/>
                  </a:lnTo>
                  <a:lnTo>
                    <a:pt x="120" y="68"/>
                  </a:lnTo>
                  <a:lnTo>
                    <a:pt x="100" y="88"/>
                  </a:lnTo>
                  <a:lnTo>
                    <a:pt x="110" y="59"/>
                  </a:lnTo>
                  <a:lnTo>
                    <a:pt x="81" y="59"/>
                  </a:lnTo>
                  <a:lnTo>
                    <a:pt x="81" y="21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3" name="Freeform 142"/>
            <p:cNvSpPr>
              <a:spLocks/>
            </p:cNvSpPr>
            <p:nvPr/>
          </p:nvSpPr>
          <p:spPr bwMode="auto">
            <a:xfrm>
              <a:off x="3380" y="3123"/>
              <a:ext cx="122" cy="105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10" y="194"/>
                </a:cxn>
                <a:cxn ang="0">
                  <a:pos x="40" y="137"/>
                </a:cxn>
                <a:cxn ang="0">
                  <a:pos x="60" y="137"/>
                </a:cxn>
                <a:cxn ang="0">
                  <a:pos x="70" y="156"/>
                </a:cxn>
                <a:cxn ang="0">
                  <a:pos x="90" y="156"/>
                </a:cxn>
                <a:cxn ang="0">
                  <a:pos x="110" y="137"/>
                </a:cxn>
                <a:cxn ang="0">
                  <a:pos x="140" y="146"/>
                </a:cxn>
                <a:cxn ang="0">
                  <a:pos x="150" y="156"/>
                </a:cxn>
                <a:cxn ang="0">
                  <a:pos x="140" y="175"/>
                </a:cxn>
                <a:cxn ang="0">
                  <a:pos x="140" y="214"/>
                </a:cxn>
                <a:cxn ang="0">
                  <a:pos x="190" y="252"/>
                </a:cxn>
                <a:cxn ang="0">
                  <a:pos x="209" y="252"/>
                </a:cxn>
                <a:cxn ang="0">
                  <a:pos x="230" y="272"/>
                </a:cxn>
                <a:cxn ang="0">
                  <a:pos x="250" y="243"/>
                </a:cxn>
                <a:cxn ang="0">
                  <a:pos x="230" y="194"/>
                </a:cxn>
                <a:cxn ang="0">
                  <a:pos x="230" y="175"/>
                </a:cxn>
                <a:cxn ang="0">
                  <a:pos x="250" y="156"/>
                </a:cxn>
                <a:cxn ang="0">
                  <a:pos x="270" y="184"/>
                </a:cxn>
                <a:cxn ang="0">
                  <a:pos x="280" y="224"/>
                </a:cxn>
                <a:cxn ang="0">
                  <a:pos x="309" y="165"/>
                </a:cxn>
                <a:cxn ang="0">
                  <a:pos x="309" y="137"/>
                </a:cxn>
                <a:cxn ang="0">
                  <a:pos x="290" y="98"/>
                </a:cxn>
                <a:cxn ang="0">
                  <a:pos x="290" y="59"/>
                </a:cxn>
                <a:cxn ang="0">
                  <a:pos x="270" y="30"/>
                </a:cxn>
                <a:cxn ang="0">
                  <a:pos x="230" y="0"/>
                </a:cxn>
                <a:cxn ang="0">
                  <a:pos x="230" y="49"/>
                </a:cxn>
                <a:cxn ang="0">
                  <a:pos x="209" y="59"/>
                </a:cxn>
                <a:cxn ang="0">
                  <a:pos x="190" y="49"/>
                </a:cxn>
                <a:cxn ang="0">
                  <a:pos x="180" y="88"/>
                </a:cxn>
                <a:cxn ang="0">
                  <a:pos x="150" y="88"/>
                </a:cxn>
                <a:cxn ang="0">
                  <a:pos x="130" y="107"/>
                </a:cxn>
                <a:cxn ang="0">
                  <a:pos x="120" y="88"/>
                </a:cxn>
                <a:cxn ang="0">
                  <a:pos x="110" y="68"/>
                </a:cxn>
                <a:cxn ang="0">
                  <a:pos x="81" y="88"/>
                </a:cxn>
                <a:cxn ang="0">
                  <a:pos x="60" y="107"/>
                </a:cxn>
                <a:cxn ang="0">
                  <a:pos x="31" y="117"/>
                </a:cxn>
                <a:cxn ang="0">
                  <a:pos x="10" y="137"/>
                </a:cxn>
                <a:cxn ang="0">
                  <a:pos x="0" y="165"/>
                </a:cxn>
              </a:cxnLst>
              <a:rect l="0" t="0" r="r" b="b"/>
              <a:pathLst>
                <a:path w="309" h="272">
                  <a:moveTo>
                    <a:pt x="0" y="165"/>
                  </a:moveTo>
                  <a:lnTo>
                    <a:pt x="10" y="194"/>
                  </a:lnTo>
                  <a:lnTo>
                    <a:pt x="40" y="137"/>
                  </a:lnTo>
                  <a:lnTo>
                    <a:pt x="60" y="137"/>
                  </a:lnTo>
                  <a:lnTo>
                    <a:pt x="70" y="156"/>
                  </a:lnTo>
                  <a:lnTo>
                    <a:pt x="90" y="156"/>
                  </a:lnTo>
                  <a:lnTo>
                    <a:pt x="110" y="137"/>
                  </a:lnTo>
                  <a:lnTo>
                    <a:pt x="140" y="146"/>
                  </a:lnTo>
                  <a:lnTo>
                    <a:pt x="150" y="156"/>
                  </a:lnTo>
                  <a:lnTo>
                    <a:pt x="140" y="175"/>
                  </a:lnTo>
                  <a:lnTo>
                    <a:pt x="140" y="214"/>
                  </a:lnTo>
                  <a:lnTo>
                    <a:pt x="190" y="252"/>
                  </a:lnTo>
                  <a:lnTo>
                    <a:pt x="209" y="252"/>
                  </a:lnTo>
                  <a:lnTo>
                    <a:pt x="230" y="272"/>
                  </a:lnTo>
                  <a:lnTo>
                    <a:pt x="250" y="243"/>
                  </a:lnTo>
                  <a:lnTo>
                    <a:pt x="230" y="194"/>
                  </a:lnTo>
                  <a:lnTo>
                    <a:pt x="230" y="175"/>
                  </a:lnTo>
                  <a:lnTo>
                    <a:pt x="250" y="156"/>
                  </a:lnTo>
                  <a:lnTo>
                    <a:pt x="270" y="184"/>
                  </a:lnTo>
                  <a:lnTo>
                    <a:pt x="280" y="224"/>
                  </a:lnTo>
                  <a:lnTo>
                    <a:pt x="309" y="165"/>
                  </a:lnTo>
                  <a:lnTo>
                    <a:pt x="309" y="137"/>
                  </a:lnTo>
                  <a:lnTo>
                    <a:pt x="290" y="98"/>
                  </a:lnTo>
                  <a:lnTo>
                    <a:pt x="290" y="59"/>
                  </a:lnTo>
                  <a:lnTo>
                    <a:pt x="270" y="30"/>
                  </a:lnTo>
                  <a:lnTo>
                    <a:pt x="230" y="0"/>
                  </a:lnTo>
                  <a:lnTo>
                    <a:pt x="230" y="49"/>
                  </a:lnTo>
                  <a:lnTo>
                    <a:pt x="209" y="59"/>
                  </a:lnTo>
                  <a:lnTo>
                    <a:pt x="190" y="49"/>
                  </a:lnTo>
                  <a:lnTo>
                    <a:pt x="180" y="88"/>
                  </a:lnTo>
                  <a:lnTo>
                    <a:pt x="150" y="88"/>
                  </a:lnTo>
                  <a:lnTo>
                    <a:pt x="130" y="107"/>
                  </a:lnTo>
                  <a:lnTo>
                    <a:pt x="120" y="88"/>
                  </a:lnTo>
                  <a:lnTo>
                    <a:pt x="110" y="68"/>
                  </a:lnTo>
                  <a:lnTo>
                    <a:pt x="81" y="88"/>
                  </a:lnTo>
                  <a:lnTo>
                    <a:pt x="60" y="107"/>
                  </a:lnTo>
                  <a:lnTo>
                    <a:pt x="31" y="117"/>
                  </a:lnTo>
                  <a:lnTo>
                    <a:pt x="10" y="137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4" name="Freeform 148"/>
            <p:cNvSpPr>
              <a:spLocks/>
            </p:cNvSpPr>
            <p:nvPr/>
          </p:nvSpPr>
          <p:spPr bwMode="auto">
            <a:xfrm>
              <a:off x="4283" y="3430"/>
              <a:ext cx="14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"/>
                </a:cxn>
                <a:cxn ang="0">
                  <a:pos x="31" y="67"/>
                </a:cxn>
                <a:cxn ang="0">
                  <a:pos x="0" y="0"/>
                </a:cxn>
              </a:cxnLst>
              <a:rect l="0" t="0" r="r" b="b"/>
              <a:pathLst>
                <a:path w="31" h="67">
                  <a:moveTo>
                    <a:pt x="0" y="0"/>
                  </a:moveTo>
                  <a:lnTo>
                    <a:pt x="11" y="28"/>
                  </a:lnTo>
                  <a:lnTo>
                    <a:pt x="31" y="6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5" name="Freeform 150"/>
            <p:cNvSpPr>
              <a:spLocks/>
            </p:cNvSpPr>
            <p:nvPr/>
          </p:nvSpPr>
          <p:spPr bwMode="auto">
            <a:xfrm>
              <a:off x="4283" y="3430"/>
              <a:ext cx="14" cy="8"/>
            </a:xfrm>
            <a:custGeom>
              <a:avLst/>
              <a:gdLst/>
              <a:ahLst/>
              <a:cxnLst>
                <a:cxn ang="0">
                  <a:pos x="31" y="19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31" y="19"/>
                </a:cxn>
              </a:cxnLst>
              <a:rect l="0" t="0" r="r" b="b"/>
              <a:pathLst>
                <a:path w="31" h="19">
                  <a:moveTo>
                    <a:pt x="31" y="19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31" y="1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6" name="Freeform 158"/>
            <p:cNvSpPr>
              <a:spLocks/>
            </p:cNvSpPr>
            <p:nvPr/>
          </p:nvSpPr>
          <p:spPr bwMode="auto">
            <a:xfrm>
              <a:off x="3178" y="2806"/>
              <a:ext cx="13" cy="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19" y="30"/>
                </a:cxn>
                <a:cxn ang="0">
                  <a:pos x="9" y="30"/>
                </a:cxn>
                <a:cxn ang="0">
                  <a:pos x="0" y="11"/>
                </a:cxn>
              </a:cxnLst>
              <a:rect l="0" t="0" r="r" b="b"/>
              <a:pathLst>
                <a:path w="29" h="30">
                  <a:moveTo>
                    <a:pt x="0" y="11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19" y="30"/>
                  </a:lnTo>
                  <a:lnTo>
                    <a:pt x="9" y="30"/>
                  </a:lnTo>
                  <a:lnTo>
                    <a:pt x="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7" name="Freeform 159"/>
            <p:cNvSpPr>
              <a:spLocks/>
            </p:cNvSpPr>
            <p:nvPr/>
          </p:nvSpPr>
          <p:spPr bwMode="auto">
            <a:xfrm>
              <a:off x="3178" y="2806"/>
              <a:ext cx="13" cy="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19" y="30"/>
                </a:cxn>
                <a:cxn ang="0">
                  <a:pos x="9" y="30"/>
                </a:cxn>
                <a:cxn ang="0">
                  <a:pos x="0" y="11"/>
                </a:cxn>
              </a:cxnLst>
              <a:rect l="0" t="0" r="r" b="b"/>
              <a:pathLst>
                <a:path w="29" h="30">
                  <a:moveTo>
                    <a:pt x="0" y="11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19" y="30"/>
                  </a:lnTo>
                  <a:lnTo>
                    <a:pt x="9" y="30"/>
                  </a:lnTo>
                  <a:lnTo>
                    <a:pt x="0" y="11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3178" y="3243"/>
              <a:ext cx="36" cy="2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50" y="0"/>
                </a:cxn>
                <a:cxn ang="0">
                  <a:pos x="19" y="21"/>
                </a:cxn>
                <a:cxn ang="0">
                  <a:pos x="0" y="21"/>
                </a:cxn>
                <a:cxn ang="0">
                  <a:pos x="39" y="59"/>
                </a:cxn>
                <a:cxn ang="0">
                  <a:pos x="50" y="40"/>
                </a:cxn>
                <a:cxn ang="0">
                  <a:pos x="50" y="21"/>
                </a:cxn>
                <a:cxn ang="0">
                  <a:pos x="69" y="10"/>
                </a:cxn>
                <a:cxn ang="0">
                  <a:pos x="79" y="30"/>
                </a:cxn>
                <a:cxn ang="0">
                  <a:pos x="89" y="21"/>
                </a:cxn>
                <a:cxn ang="0">
                  <a:pos x="79" y="0"/>
                </a:cxn>
              </a:cxnLst>
              <a:rect l="0" t="0" r="r" b="b"/>
              <a:pathLst>
                <a:path w="89" h="59">
                  <a:moveTo>
                    <a:pt x="79" y="0"/>
                  </a:moveTo>
                  <a:lnTo>
                    <a:pt x="50" y="0"/>
                  </a:lnTo>
                  <a:lnTo>
                    <a:pt x="19" y="21"/>
                  </a:lnTo>
                  <a:lnTo>
                    <a:pt x="0" y="21"/>
                  </a:lnTo>
                  <a:lnTo>
                    <a:pt x="39" y="59"/>
                  </a:lnTo>
                  <a:lnTo>
                    <a:pt x="50" y="40"/>
                  </a:lnTo>
                  <a:lnTo>
                    <a:pt x="50" y="21"/>
                  </a:lnTo>
                  <a:lnTo>
                    <a:pt x="69" y="10"/>
                  </a:lnTo>
                  <a:lnTo>
                    <a:pt x="79" y="30"/>
                  </a:lnTo>
                  <a:lnTo>
                    <a:pt x="89" y="21"/>
                  </a:lnTo>
                  <a:lnTo>
                    <a:pt x="7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3178" y="3243"/>
              <a:ext cx="36" cy="2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50" y="0"/>
                </a:cxn>
                <a:cxn ang="0">
                  <a:pos x="19" y="21"/>
                </a:cxn>
                <a:cxn ang="0">
                  <a:pos x="0" y="21"/>
                </a:cxn>
                <a:cxn ang="0">
                  <a:pos x="39" y="59"/>
                </a:cxn>
                <a:cxn ang="0">
                  <a:pos x="50" y="40"/>
                </a:cxn>
                <a:cxn ang="0">
                  <a:pos x="50" y="21"/>
                </a:cxn>
                <a:cxn ang="0">
                  <a:pos x="69" y="10"/>
                </a:cxn>
                <a:cxn ang="0">
                  <a:pos x="79" y="30"/>
                </a:cxn>
                <a:cxn ang="0">
                  <a:pos x="89" y="21"/>
                </a:cxn>
                <a:cxn ang="0">
                  <a:pos x="79" y="0"/>
                </a:cxn>
              </a:cxnLst>
              <a:rect l="0" t="0" r="r" b="b"/>
              <a:pathLst>
                <a:path w="89" h="59">
                  <a:moveTo>
                    <a:pt x="79" y="0"/>
                  </a:moveTo>
                  <a:lnTo>
                    <a:pt x="50" y="0"/>
                  </a:lnTo>
                  <a:lnTo>
                    <a:pt x="19" y="21"/>
                  </a:lnTo>
                  <a:lnTo>
                    <a:pt x="0" y="21"/>
                  </a:lnTo>
                  <a:lnTo>
                    <a:pt x="39" y="59"/>
                  </a:lnTo>
                  <a:lnTo>
                    <a:pt x="50" y="40"/>
                  </a:lnTo>
                  <a:lnTo>
                    <a:pt x="50" y="21"/>
                  </a:lnTo>
                  <a:lnTo>
                    <a:pt x="69" y="10"/>
                  </a:lnTo>
                  <a:lnTo>
                    <a:pt x="79" y="30"/>
                  </a:lnTo>
                  <a:lnTo>
                    <a:pt x="89" y="21"/>
                  </a:lnTo>
                  <a:lnTo>
                    <a:pt x="79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0" name="Freeform 400"/>
            <p:cNvSpPr>
              <a:spLocks/>
            </p:cNvSpPr>
            <p:nvPr/>
          </p:nvSpPr>
          <p:spPr bwMode="auto">
            <a:xfrm>
              <a:off x="1488" y="2509"/>
              <a:ext cx="12" cy="1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1" name="Freeform 401"/>
            <p:cNvSpPr>
              <a:spLocks/>
            </p:cNvSpPr>
            <p:nvPr/>
          </p:nvSpPr>
          <p:spPr bwMode="auto">
            <a:xfrm>
              <a:off x="1488" y="2509"/>
              <a:ext cx="12" cy="1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3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2" name="Freeform 520"/>
            <p:cNvSpPr>
              <a:spLocks/>
            </p:cNvSpPr>
            <p:nvPr/>
          </p:nvSpPr>
          <p:spPr bwMode="auto">
            <a:xfrm>
              <a:off x="2477" y="3611"/>
              <a:ext cx="11" cy="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14" y="3"/>
                </a:cxn>
              </a:cxnLst>
              <a:rect l="0" t="0" r="r" b="b"/>
              <a:pathLst>
                <a:path w="26" h="17">
                  <a:moveTo>
                    <a:pt x="14" y="3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19" y="10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3" name="Freeform 521"/>
            <p:cNvSpPr>
              <a:spLocks/>
            </p:cNvSpPr>
            <p:nvPr/>
          </p:nvSpPr>
          <p:spPr bwMode="auto">
            <a:xfrm>
              <a:off x="2477" y="3611"/>
              <a:ext cx="11" cy="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14" y="3"/>
                </a:cxn>
              </a:cxnLst>
              <a:rect l="0" t="0" r="r" b="b"/>
              <a:pathLst>
                <a:path w="26" h="17">
                  <a:moveTo>
                    <a:pt x="14" y="3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19" y="10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14" y="3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4" name="Freeform 398"/>
            <p:cNvSpPr>
              <a:spLocks noChangeAspect="1"/>
            </p:cNvSpPr>
            <p:nvPr/>
          </p:nvSpPr>
          <p:spPr bwMode="auto">
            <a:xfrm>
              <a:off x="1795" y="2945"/>
              <a:ext cx="39" cy="30"/>
            </a:xfrm>
            <a:custGeom>
              <a:avLst/>
              <a:gdLst>
                <a:gd name="T0" fmla="*/ 0 w 60"/>
                <a:gd name="T1" fmla="*/ 48 h 48"/>
                <a:gd name="T2" fmla="*/ 20 w 60"/>
                <a:gd name="T3" fmla="*/ 39 h 48"/>
                <a:gd name="T4" fmla="*/ 60 w 60"/>
                <a:gd name="T5" fmla="*/ 0 h 48"/>
                <a:gd name="T6" fmla="*/ 31 w 60"/>
                <a:gd name="T7" fmla="*/ 10 h 48"/>
                <a:gd name="T8" fmla="*/ 0 w 60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8"/>
                <a:gd name="T17" fmla="*/ 60 w 6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8">
                  <a:moveTo>
                    <a:pt x="0" y="48"/>
                  </a:moveTo>
                  <a:lnTo>
                    <a:pt x="20" y="39"/>
                  </a:lnTo>
                  <a:lnTo>
                    <a:pt x="60" y="0"/>
                  </a:lnTo>
                  <a:lnTo>
                    <a:pt x="31" y="1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100000">
                  <a:srgbClr val="FF6600"/>
                </a:gs>
              </a:gsLst>
              <a:lin ang="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5" name="Freeform 399"/>
            <p:cNvSpPr>
              <a:spLocks noChangeAspect="1"/>
            </p:cNvSpPr>
            <p:nvPr/>
          </p:nvSpPr>
          <p:spPr bwMode="auto">
            <a:xfrm>
              <a:off x="1795" y="2945"/>
              <a:ext cx="39" cy="30"/>
            </a:xfrm>
            <a:custGeom>
              <a:avLst/>
              <a:gdLst>
                <a:gd name="T0" fmla="*/ 0 w 60"/>
                <a:gd name="T1" fmla="*/ 48 h 48"/>
                <a:gd name="T2" fmla="*/ 20 w 60"/>
                <a:gd name="T3" fmla="*/ 39 h 48"/>
                <a:gd name="T4" fmla="*/ 60 w 60"/>
                <a:gd name="T5" fmla="*/ 0 h 48"/>
                <a:gd name="T6" fmla="*/ 31 w 60"/>
                <a:gd name="T7" fmla="*/ 10 h 48"/>
                <a:gd name="T8" fmla="*/ 0 w 60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8"/>
                <a:gd name="T17" fmla="*/ 60 w 6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8">
                  <a:moveTo>
                    <a:pt x="0" y="48"/>
                  </a:moveTo>
                  <a:lnTo>
                    <a:pt x="20" y="39"/>
                  </a:lnTo>
                  <a:lnTo>
                    <a:pt x="60" y="0"/>
                  </a:lnTo>
                  <a:lnTo>
                    <a:pt x="31" y="10"/>
                  </a:lnTo>
                  <a:lnTo>
                    <a:pt x="0" y="48"/>
                  </a:lnTo>
                </a:path>
              </a:pathLst>
            </a:custGeom>
            <a:gradFill rotWithShape="1">
              <a:gsLst>
                <a:gs pos="0">
                  <a:srgbClr val="FF6600">
                    <a:gamma/>
                    <a:shade val="46275"/>
                    <a:invGamma/>
                  </a:srgbClr>
                </a:gs>
                <a:gs pos="100000">
                  <a:srgbClr val="FF6600"/>
                </a:gs>
              </a:gsLst>
              <a:lin ang="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6" name="AutoShape 26"/>
            <p:cNvSpPr>
              <a:spLocks noChangeArrowheads="1"/>
            </p:cNvSpPr>
            <p:nvPr/>
          </p:nvSpPr>
          <p:spPr bwMode="auto">
            <a:xfrm rot="5400000">
              <a:off x="918" y="2497"/>
              <a:ext cx="1525" cy="408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10800000"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7" name="Rectangle 19"/>
            <p:cNvSpPr>
              <a:spLocks noChangeArrowheads="1"/>
            </p:cNvSpPr>
            <p:nvPr/>
          </p:nvSpPr>
          <p:spPr bwMode="auto">
            <a:xfrm>
              <a:off x="1424" y="2229"/>
              <a:ext cx="441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rIns="72000" anchor="ctr" anchorCtr="1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商</a:t>
              </a:r>
              <a:endPara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品</a:t>
              </a:r>
              <a:endPara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8" name="AutoShape 26"/>
            <p:cNvSpPr>
              <a:spLocks noChangeArrowheads="1"/>
            </p:cNvSpPr>
            <p:nvPr/>
          </p:nvSpPr>
          <p:spPr bwMode="auto">
            <a:xfrm rot="5400000">
              <a:off x="3101" y="2508"/>
              <a:ext cx="1525" cy="408"/>
            </a:xfrm>
            <a:prstGeom prst="triangle">
              <a:avLst>
                <a:gd name="adj" fmla="val 50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endParaRPr lang="zh-TW" altLang="zh-TW" sz="1600" b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9" name="Rectangle 7"/>
            <p:cNvSpPr>
              <a:spLocks noChangeArrowheads="1"/>
            </p:cNvSpPr>
            <p:nvPr/>
          </p:nvSpPr>
          <p:spPr bwMode="auto">
            <a:xfrm>
              <a:off x="479" y="2005"/>
              <a:ext cx="949" cy="1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權證商品</a:t>
              </a:r>
              <a:endPara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0" name="Oval 180"/>
            <p:cNvSpPr>
              <a:spLocks noChangeArrowheads="1"/>
            </p:cNvSpPr>
            <p:nvPr/>
          </p:nvSpPr>
          <p:spPr bwMode="auto">
            <a:xfrm>
              <a:off x="2356" y="3781"/>
              <a:ext cx="1244" cy="41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99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0" lang="en-US" altLang="zh-TW" sz="1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Fintech </a:t>
              </a:r>
              <a:r>
                <a:rPr kumimoji="0"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數位</a:t>
              </a:r>
              <a:r>
                <a:rPr kumimoji="0" lang="zh-TW" altLang="en-US" sz="16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金融網絡</a:t>
              </a:r>
              <a:endParaRPr kumimoji="0"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61" name="Oval 185"/>
          <p:cNvSpPr>
            <a:spLocks noChangeArrowheads="1"/>
          </p:cNvSpPr>
          <p:nvPr/>
        </p:nvSpPr>
        <p:spPr bwMode="auto">
          <a:xfrm>
            <a:off x="3862174" y="1004094"/>
            <a:ext cx="1944688" cy="382921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經紀通路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2" name="Rectangle 13"/>
          <p:cNvSpPr>
            <a:spLocks noChangeArrowheads="1"/>
          </p:cNvSpPr>
          <p:nvPr/>
        </p:nvSpPr>
        <p:spPr bwMode="auto">
          <a:xfrm>
            <a:off x="736256" y="5173460"/>
            <a:ext cx="1621230" cy="3487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信託</a:t>
            </a:r>
            <a:endParaRPr lang="zh-TW" alt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2885040" y="394197"/>
            <a:ext cx="3084819" cy="558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 fov="4800000">
              <a:rot lat="19244202" lon="735577" rev="20775442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文字方塊 263"/>
          <p:cNvSpPr txBox="1"/>
          <p:nvPr/>
        </p:nvSpPr>
        <p:spPr bwMode="auto">
          <a:xfrm rot="20946114">
            <a:off x="4114143" y="3283671"/>
            <a:ext cx="1872146" cy="4087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kern="0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52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微軟正黑體"/>
                <a:ea typeface="微軟正黑體"/>
              </a:rPr>
              <a:t>家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微軟正黑體"/>
                <a:ea typeface="微軟正黑體"/>
              </a:rPr>
              <a:t>分公司</a:t>
            </a:r>
          </a:p>
        </p:txBody>
      </p:sp>
      <p:sp>
        <p:nvSpPr>
          <p:cNvPr id="265" name="文字方塊 264"/>
          <p:cNvSpPr txBox="1"/>
          <p:nvPr/>
        </p:nvSpPr>
        <p:spPr bwMode="auto">
          <a:xfrm rot="20946114">
            <a:off x="4525983" y="1462538"/>
            <a:ext cx="82974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rPr>
              <a:t>台北</a:t>
            </a:r>
          </a:p>
        </p:txBody>
      </p:sp>
      <p:sp>
        <p:nvSpPr>
          <p:cNvPr id="266" name="文字方塊 265"/>
          <p:cNvSpPr txBox="1"/>
          <p:nvPr/>
        </p:nvSpPr>
        <p:spPr bwMode="auto">
          <a:xfrm rot="20946114">
            <a:off x="4036369" y="1722141"/>
            <a:ext cx="831484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rPr>
              <a:t>桃園</a:t>
            </a:r>
            <a:endParaRPr kumimoji="0" lang="en-US" altLang="zh-TW" sz="15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/>
              <a:ea typeface="微軟正黑體"/>
            </a:endParaRPr>
          </a:p>
        </p:txBody>
      </p:sp>
      <p:sp>
        <p:nvSpPr>
          <p:cNvPr id="267" name="文字方塊 266"/>
          <p:cNvSpPr txBox="1"/>
          <p:nvPr/>
        </p:nvSpPr>
        <p:spPr bwMode="auto">
          <a:xfrm rot="20946114">
            <a:off x="3711873" y="2010314"/>
            <a:ext cx="82974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rPr>
              <a:t>新竹</a:t>
            </a:r>
            <a:endParaRPr kumimoji="0" lang="en-US" altLang="zh-TW" sz="15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/>
              <a:ea typeface="微軟正黑體"/>
            </a:endParaRPr>
          </a:p>
        </p:txBody>
      </p:sp>
      <p:sp>
        <p:nvSpPr>
          <p:cNvPr id="268" name="文字方塊 267"/>
          <p:cNvSpPr txBox="1"/>
          <p:nvPr/>
        </p:nvSpPr>
        <p:spPr bwMode="auto">
          <a:xfrm rot="20946114">
            <a:off x="4848709" y="2215411"/>
            <a:ext cx="831485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rPr>
              <a:t>宜蘭</a:t>
            </a:r>
          </a:p>
        </p:txBody>
      </p:sp>
      <p:grpSp>
        <p:nvGrpSpPr>
          <p:cNvPr id="269" name="群組 17"/>
          <p:cNvGrpSpPr>
            <a:grpSpLocks/>
          </p:cNvGrpSpPr>
          <p:nvPr/>
        </p:nvGrpSpPr>
        <p:grpSpPr bwMode="auto">
          <a:xfrm rot="20946114">
            <a:off x="2909397" y="2361459"/>
            <a:ext cx="1693985" cy="2288677"/>
            <a:chOff x="312782" y="2857178"/>
            <a:chExt cx="1542979" cy="1908846"/>
          </a:xfrm>
        </p:grpSpPr>
        <p:sp>
          <p:nvSpPr>
            <p:cNvPr id="270" name="文字方塊 269"/>
            <p:cNvSpPr txBox="1"/>
            <p:nvPr/>
          </p:nvSpPr>
          <p:spPr>
            <a:xfrm>
              <a:off x="1098398" y="2857178"/>
              <a:ext cx="757363" cy="269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台中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1" name="文字方塊 270"/>
            <p:cNvSpPr txBox="1"/>
            <p:nvPr/>
          </p:nvSpPr>
          <p:spPr>
            <a:xfrm>
              <a:off x="394994" y="3613588"/>
              <a:ext cx="757364" cy="269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嘉義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2" name="文字方塊 271"/>
            <p:cNvSpPr txBox="1"/>
            <p:nvPr/>
          </p:nvSpPr>
          <p:spPr>
            <a:xfrm>
              <a:off x="312782" y="4004573"/>
              <a:ext cx="757364" cy="269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台南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3" name="文字方塊 272"/>
            <p:cNvSpPr txBox="1"/>
            <p:nvPr/>
          </p:nvSpPr>
          <p:spPr>
            <a:xfrm>
              <a:off x="313875" y="4496492"/>
              <a:ext cx="755775" cy="269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高雄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</p:grpSp>
      <p:sp>
        <p:nvSpPr>
          <p:cNvPr id="274" name="文字方塊 273"/>
          <p:cNvSpPr txBox="1"/>
          <p:nvPr/>
        </p:nvSpPr>
        <p:spPr bwMode="auto">
          <a:xfrm rot="20946114">
            <a:off x="3580045" y="5315512"/>
            <a:ext cx="82974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屏東</a:t>
            </a:r>
            <a:endParaRPr kumimoji="0" lang="en-US" altLang="zh-TW" sz="15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/>
              <a:ea typeface="微軟正黑體"/>
            </a:endParaRPr>
          </a:p>
        </p:txBody>
      </p:sp>
      <p:sp>
        <p:nvSpPr>
          <p:cNvPr id="275" name="文字方塊 274"/>
          <p:cNvSpPr txBox="1"/>
          <p:nvPr/>
        </p:nvSpPr>
        <p:spPr bwMode="auto">
          <a:xfrm rot="20946114">
            <a:off x="3222660" y="2647789"/>
            <a:ext cx="831484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彰化</a:t>
            </a:r>
            <a:endParaRPr kumimoji="0" lang="en-US" altLang="zh-TW" sz="15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微軟正黑體"/>
              <a:ea typeface="微軟正黑體"/>
            </a:endParaRPr>
          </a:p>
        </p:txBody>
      </p:sp>
      <p:sp>
        <p:nvSpPr>
          <p:cNvPr id="276" name="Rectangle 13"/>
          <p:cNvSpPr>
            <a:spLocks noChangeArrowheads="1"/>
          </p:cNvSpPr>
          <p:nvPr/>
        </p:nvSpPr>
        <p:spPr bwMode="auto">
          <a:xfrm>
            <a:off x="727900" y="5636621"/>
            <a:ext cx="1637166" cy="45265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不限用途</a:t>
            </a:r>
            <a:endParaRPr lang="en-US" altLang="zh-TW" sz="16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80000"/>
              </a:lnSpc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款項借貸</a:t>
            </a:r>
            <a:endParaRPr lang="zh-TW" alt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7" name="文字方塊 276"/>
          <p:cNvSpPr txBox="1"/>
          <p:nvPr/>
        </p:nvSpPr>
        <p:spPr>
          <a:xfrm>
            <a:off x="6161325" y="3022336"/>
            <a:ext cx="492443" cy="1466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8" name="文字方塊 277"/>
          <p:cNvSpPr txBox="1"/>
          <p:nvPr/>
        </p:nvSpPr>
        <p:spPr>
          <a:xfrm>
            <a:off x="7014649" y="4291378"/>
            <a:ext cx="11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9" name="矩形 278"/>
          <p:cNvSpPr/>
          <p:nvPr/>
        </p:nvSpPr>
        <p:spPr>
          <a:xfrm>
            <a:off x="6961690" y="1934791"/>
            <a:ext cx="1210030" cy="31519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5556" y="2204864"/>
            <a:ext cx="7941382" cy="1008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u"/>
            </a:pPr>
            <a:r>
              <a:rPr kumimoji="0" lang="en-US" altLang="zh-TW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kumimoji="0" lang="zh-TW" altLang="en-US" sz="5400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暑期產</a:t>
            </a:r>
            <a:r>
              <a:rPr kumimoji="0" lang="zh-TW" altLang="en-U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學實習計畫</a:t>
            </a:r>
            <a:r>
              <a:rPr kumimoji="0" lang="en-US" altLang="zh-TW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kumimoji="0" lang="en-US" altLang="zh-TW" sz="2000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itchFamily="34" charset="-120"/>
            </a:endParaRPr>
          </a:p>
        </p:txBody>
      </p:sp>
      <p:sp>
        <p:nvSpPr>
          <p:cNvPr id="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 txBox="1">
            <a:spLocks/>
          </p:cNvSpPr>
          <p:nvPr/>
        </p:nvSpPr>
        <p:spPr>
          <a:xfrm>
            <a:off x="666445" y="728699"/>
            <a:ext cx="7905564" cy="5745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5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zh-TW" altLang="en-US" sz="2500" dirty="0" smtClean="0">
                <a:solidFill>
                  <a:srgbClr val="0033CC"/>
                </a:solidFill>
              </a:rPr>
              <a:t>、</a:t>
            </a: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職務名稱：全方位理財經紀人</a:t>
            </a:r>
            <a:r>
              <a:rPr kumimoji="0" lang="en-US" altLang="zh-TW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儲備</a:t>
            </a:r>
            <a:r>
              <a:rPr kumimoji="0" lang="en-US" altLang="zh-TW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400" b="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kumimoji="0" lang="zh-TW" altLang="en-US" sz="2400" b="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內容：</a:t>
            </a:r>
            <a:endParaRPr kumimoji="0" lang="en-US" altLang="zh-TW" sz="2400" b="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lnSpc>
                <a:spcPct val="150000"/>
              </a:lnSpc>
              <a:buFontTx/>
              <a:buNone/>
            </a:pP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有價證券、</a:t>
            </a:r>
            <a:r>
              <a:rPr lang="zh-TW" altLang="zh-TW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財富管理</a:t>
            </a:r>
            <a:r>
              <a:rPr lang="zh-TW" altLang="en-US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Fintech</a:t>
            </a:r>
            <a:r>
              <a:rPr lang="zh-TW" altLang="en-US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相關專業</a:t>
            </a:r>
            <a:r>
              <a:rPr lang="zh-TW" altLang="zh-TW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endParaRPr lang="en-US" altLang="zh-TW" sz="24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>
              <a:lnSpc>
                <a:spcPct val="150000"/>
              </a:lnSpc>
              <a:buFontTx/>
              <a:buNone/>
            </a:pPr>
            <a:r>
              <a:rPr lang="zh-TW" altLang="en-US" sz="240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分公司</a:t>
            </a:r>
            <a:r>
              <a:rPr lang="zh-TW" altLang="en-US" sz="24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各式商品交易實務見習。</a:t>
            </a:r>
            <a:endParaRPr lang="en-US" altLang="zh-TW" sz="2400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三、應具證照：</a:t>
            </a:r>
            <a:endParaRPr kumimoji="0" lang="en-US" altLang="zh-TW" sz="2400" b="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zh-TW" altLang="en-US" sz="24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證券業務員   </a:t>
            </a:r>
            <a:endParaRPr kumimoji="0" lang="en-US" altLang="zh-TW" sz="2400" b="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四、需要專長與特質</a:t>
            </a:r>
            <a:endParaRPr kumimoji="0" lang="en-US" altLang="zh-TW" sz="2400" b="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en-US" altLang="zh-TW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具金融基礎知識</a:t>
            </a:r>
            <a:r>
              <a:rPr kumimoji="0" lang="zh-TW" altLang="en-US" sz="2400" b="0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2400" b="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kumimoji="0" lang="en-US" altLang="zh-TW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kumimoji="0" lang="zh-TW" altLang="en-US" sz="2400" b="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對投資理財商品有興趣。</a:t>
            </a:r>
            <a:endParaRPr kumimoji="0" lang="en-US" altLang="zh-TW" sz="2400" b="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504427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479019" y="131321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  <a:r>
              <a:rPr kumimoji="0"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6176963" y="2669975"/>
            <a:ext cx="2173287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>
            <a:off x="590550" y="3074256"/>
            <a:ext cx="217328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490538" y="4931631"/>
            <a:ext cx="169545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流程圖: 替代處理程序 9"/>
          <p:cNvSpPr/>
          <p:nvPr/>
        </p:nvSpPr>
        <p:spPr>
          <a:xfrm>
            <a:off x="2151911" y="909419"/>
            <a:ext cx="4973637" cy="105092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對象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：大三升大四學生</a:t>
            </a:r>
            <a:endParaRPr kumimoji="0"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07/01-8/30</a:t>
            </a: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資格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：證券業務員證照</a:t>
            </a:r>
            <a:r>
              <a:rPr kumimoji="0" lang="zh-TW" altLang="en-US" sz="2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7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1781434" y="2249806"/>
            <a:ext cx="5714589" cy="373547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證券普通業務員資格</a:t>
            </a:r>
            <a:endParaRPr kumimoji="0"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不支薪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享團體意外險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供午膳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集中教育訓練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週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教育訓練中心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實務見習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週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分發分公司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績優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者大四優先實習並提前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就業</a:t>
            </a:r>
            <a:endParaRPr kumimoji="0" lang="en-US" altLang="zh-TW" sz="1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2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 bwMode="auto">
          <a:xfrm>
            <a:off x="1362721" y="116632"/>
            <a:ext cx="7129462" cy="5349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kern="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sz="4000" b="1" kern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endParaRPr lang="en-US" altLang="zh-TW" sz="4000" b="1" kern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95288" y="1340768"/>
            <a:ext cx="8424862" cy="2808288"/>
            <a:chOff x="181" y="2591"/>
            <a:chExt cx="5579" cy="1431"/>
          </a:xfrm>
        </p:grpSpPr>
        <p:sp>
          <p:nvSpPr>
            <p:cNvPr id="4" name="五邊形 3"/>
            <p:cNvSpPr/>
            <p:nvPr/>
          </p:nvSpPr>
          <p:spPr>
            <a:xfrm>
              <a:off x="181" y="2591"/>
              <a:ext cx="1682" cy="1021"/>
            </a:xfrm>
            <a:prstGeom prst="homePlate">
              <a:avLst/>
            </a:prstGeom>
            <a:solidFill>
              <a:srgbClr val="FFCCFF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lnSpc>
                  <a:spcPct val="110000"/>
                </a:lnSpc>
                <a:buClr>
                  <a:srgbClr val="F80802"/>
                </a:buClr>
                <a:buSzPct val="125000"/>
                <a:defRPr/>
              </a:pPr>
              <a:endParaRPr kumimoji="0" lang="en-US" altLang="zh-TW" sz="1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ct val="110000"/>
                </a:lnSpc>
                <a:buClr>
                  <a:srgbClr val="F80802"/>
                </a:buClr>
                <a:buSzPct val="125000"/>
                <a:defRPr/>
              </a:pPr>
              <a:r>
                <a:rPr kumimoji="0" lang="zh-TW" altLang="en-US" sz="24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暑期實習</a:t>
              </a:r>
              <a:r>
                <a:rPr kumimoji="0" lang="zh-TW" altLang="en-US" sz="24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方案</a:t>
              </a:r>
              <a:endParaRPr kumimoji="0"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>
                <a:lnSpc>
                  <a:spcPct val="110000"/>
                </a:lnSpc>
                <a:buClr>
                  <a:srgbClr val="F80802"/>
                </a:buClr>
                <a:buSzPct val="125000"/>
                <a:defRPr/>
              </a:pPr>
              <a:endParaRPr kumimoji="0" lang="en-US" altLang="zh-TW" sz="1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＞形箭號 4"/>
            <p:cNvSpPr/>
            <p:nvPr/>
          </p:nvSpPr>
          <p:spPr>
            <a:xfrm>
              <a:off x="1383" y="2591"/>
              <a:ext cx="1742" cy="1021"/>
            </a:xfrm>
            <a:prstGeom prst="chevron">
              <a:avLst/>
            </a:prstGeom>
            <a:solidFill>
              <a:srgbClr val="FFCCCC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altLang="zh-TW" sz="19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＞形箭號 5"/>
            <p:cNvSpPr/>
            <p:nvPr/>
          </p:nvSpPr>
          <p:spPr>
            <a:xfrm>
              <a:off x="2699" y="2591"/>
              <a:ext cx="1739" cy="1020"/>
            </a:xfrm>
            <a:prstGeom prst="chevron">
              <a:avLst>
                <a:gd name="adj" fmla="val 54805"/>
              </a:avLst>
            </a:prstGeom>
            <a:solidFill>
              <a:srgbClr val="FFFF66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18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            </a:t>
              </a:r>
            </a:p>
          </p:txBody>
        </p:sp>
        <p:sp>
          <p:nvSpPr>
            <p:cNvPr id="7" name="＞形箭號 6"/>
            <p:cNvSpPr/>
            <p:nvPr/>
          </p:nvSpPr>
          <p:spPr>
            <a:xfrm>
              <a:off x="4024" y="2592"/>
              <a:ext cx="1736" cy="1020"/>
            </a:xfrm>
            <a:prstGeom prst="chevron">
              <a:avLst/>
            </a:prstGeom>
            <a:solidFill>
              <a:srgbClr val="99FF33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endParaRPr kumimoji="0" lang="zh-TW" altLang="en-US" sz="1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1" y="3679"/>
              <a:ext cx="1089" cy="340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15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07.01~08.30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325" y="3679"/>
              <a:ext cx="1237" cy="340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16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80</a:t>
              </a:r>
              <a:r>
                <a:rPr kumimoji="0" lang="zh-TW" altLang="en-US" sz="16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小時基礎訓練</a:t>
              </a:r>
            </a:p>
          </p:txBody>
        </p:sp>
        <p:sp>
          <p:nvSpPr>
            <p:cNvPr id="10" name="矩形 9">
              <a:hlinkClick r:id="rId2" action="ppaction://hlinkfile"/>
            </p:cNvPr>
            <p:cNvSpPr/>
            <p:nvPr/>
          </p:nvSpPr>
          <p:spPr>
            <a:xfrm>
              <a:off x="2663" y="3682"/>
              <a:ext cx="1237" cy="340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16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280</a:t>
              </a:r>
              <a:r>
                <a:rPr kumimoji="0" lang="zh-TW" altLang="en-US" sz="16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小時進階實務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024" y="3679"/>
              <a:ext cx="1233" cy="340"/>
            </a:xfrm>
            <a:prstGeom prst="rect">
              <a:avLst/>
            </a:prstGeom>
            <a:solidFill>
              <a:srgbClr val="99FF33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3000">
                  <a:solidFill>
                    <a:srgbClr val="002060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zh-TW" altLang="en-US" sz="16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績優者，</a:t>
              </a:r>
              <a:endParaRPr kumimoji="0" lang="en-US" altLang="zh-TW" sz="16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kumimoji="0" lang="zh-TW" altLang="en-US" sz="16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大四提前就業</a:t>
              </a:r>
            </a:p>
          </p:txBody>
        </p:sp>
      </p:grpSp>
      <p:sp>
        <p:nvSpPr>
          <p:cNvPr id="12" name="文字方塊 27"/>
          <p:cNvSpPr txBox="1">
            <a:spLocks noChangeArrowheads="1"/>
          </p:cNvSpPr>
          <p:nvPr/>
        </p:nvSpPr>
        <p:spPr bwMode="auto">
          <a:xfrm>
            <a:off x="3057525" y="2053556"/>
            <a:ext cx="173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集中訓練</a:t>
            </a:r>
            <a:endParaRPr kumimoji="0"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28"/>
          <p:cNvSpPr txBox="1">
            <a:spLocks noChangeArrowheads="1"/>
          </p:cNvSpPr>
          <p:nvPr/>
        </p:nvSpPr>
        <p:spPr bwMode="auto">
          <a:xfrm>
            <a:off x="7081838" y="2013868"/>
            <a:ext cx="1738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>
                <a:latin typeface="微軟正黑體" pitchFamily="34" charset="-120"/>
                <a:ea typeface="微軟正黑體" pitchFamily="34" charset="-120"/>
              </a:rPr>
              <a:t>實習考核</a:t>
            </a:r>
          </a:p>
        </p:txBody>
      </p:sp>
      <p:sp>
        <p:nvSpPr>
          <p:cNvPr id="14" name="文字方塊 29"/>
          <p:cNvSpPr txBox="1">
            <a:spLocks noChangeArrowheads="1"/>
          </p:cNvSpPr>
          <p:nvPr/>
        </p:nvSpPr>
        <p:spPr bwMode="auto">
          <a:xfrm>
            <a:off x="5073650" y="2051968"/>
            <a:ext cx="173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>
                <a:latin typeface="微軟正黑體" pitchFamily="34" charset="-120"/>
                <a:ea typeface="微軟正黑體" pitchFamily="34" charset="-120"/>
              </a:rPr>
              <a:t>實務訓練</a:t>
            </a:r>
          </a:p>
        </p:txBody>
      </p:sp>
      <p:sp>
        <p:nvSpPr>
          <p:cNvPr id="15" name="矩形 6"/>
          <p:cNvSpPr>
            <a:spLocks noChangeArrowheads="1"/>
          </p:cNvSpPr>
          <p:nvPr/>
        </p:nvSpPr>
        <p:spPr bwMode="auto">
          <a:xfrm>
            <a:off x="6724650" y="2559968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latin typeface="微軟正黑體" pitchFamily="34" charset="-120"/>
                <a:ea typeface="微軟正黑體" pitchFamily="34" charset="-120"/>
              </a:rPr>
              <a:t>潛力</a:t>
            </a:r>
            <a:r>
              <a:rPr kumimoji="0" lang="en-US" altLang="zh-TW" sz="1800" b="1" dirty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kumimoji="0" lang="zh-TW" altLang="en-US" sz="1800" b="1" dirty="0">
                <a:latin typeface="微軟正黑體" pitchFamily="34" charset="-120"/>
                <a:ea typeface="微軟正黑體" pitchFamily="34" charset="-120"/>
              </a:rPr>
              <a:t>態度</a:t>
            </a:r>
          </a:p>
        </p:txBody>
      </p:sp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719138" y="4533231"/>
            <a:ext cx="7342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四提前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就業必備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證照：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大四全學年實習聘用、大四下學期實習聘用</a:t>
            </a:r>
            <a:r>
              <a:rPr lang="en-US" altLang="zh-TW" sz="1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證券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普業</a:t>
            </a: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、人身保險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、金融市場常識與道德</a:t>
            </a:r>
          </a:p>
        </p:txBody>
      </p:sp>
    </p:spTree>
    <p:extLst>
      <p:ext uri="{BB962C8B-B14F-4D97-AF65-F5344CB8AC3E}">
        <p14:creationId xmlns:p14="http://schemas.microsoft.com/office/powerpoint/2010/main" val="31646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rgbClr val="000066"/>
            </a:solidFill>
            <a:latin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15884</TotalTime>
  <Words>1535</Words>
  <Application>Microsoft Office PowerPoint</Application>
  <PresentationFormat>如螢幕大小 (4:3)</PresentationFormat>
  <Paragraphs>276</Paragraphs>
  <Slides>23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Arial Unicode MS</vt:lpstr>
      <vt:lpstr>微軟正黑體</vt:lpstr>
      <vt:lpstr>新細明體</vt:lpstr>
      <vt:lpstr>標楷體</vt:lpstr>
      <vt:lpstr>Arial</vt:lpstr>
      <vt:lpstr>Baskerville Old Face</vt:lpstr>
      <vt:lpstr>Calibri</vt:lpstr>
      <vt:lpstr>Vladimir Script</vt:lpstr>
      <vt:lpstr>Wingdings</vt:lpstr>
      <vt:lpstr>Office 佈景主題</vt:lpstr>
      <vt:lpstr>自訂設計</vt:lpstr>
      <vt:lpstr>Document</vt:lpstr>
      <vt:lpstr>群益金鼎證券  109學年度 暑期產學合作實習方案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集訓課程規劃</vt:lpstr>
      <vt:lpstr>PowerPoint 簡報</vt:lpstr>
      <vt:lpstr>集訓課程科目</vt:lpstr>
      <vt:lpstr>實習就業接軌- 晉身理財經紀人</vt:lpstr>
      <vt:lpstr>PowerPoint 簡報</vt:lpstr>
      <vt:lpstr>為何要選擇證券業</vt:lpstr>
      <vt:lpstr>PowerPoint 簡報</vt:lpstr>
      <vt:lpstr>PowerPoint 簡報</vt:lpstr>
      <vt:lpstr>薪資待遇與培育制度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群益金融集團</dc:title>
  <dc:creator>Shawn</dc:creator>
  <cp:lastModifiedBy>傅正輝經紀部業務管理處</cp:lastModifiedBy>
  <cp:revision>846</cp:revision>
  <cp:lastPrinted>2013-10-09T11:29:50Z</cp:lastPrinted>
  <dcterms:created xsi:type="dcterms:W3CDTF">2011-01-24T01:55:48Z</dcterms:created>
  <dcterms:modified xsi:type="dcterms:W3CDTF">2020-03-19T02:28:19Z</dcterms:modified>
</cp:coreProperties>
</file>